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1"/>
  </p:notesMasterIdLst>
  <p:handoutMasterIdLst>
    <p:handoutMasterId r:id="rId32"/>
  </p:handoutMasterIdLst>
  <p:sldIdLst>
    <p:sldId id="257" r:id="rId5"/>
    <p:sldId id="389" r:id="rId6"/>
    <p:sldId id="384" r:id="rId7"/>
    <p:sldId id="317" r:id="rId8"/>
    <p:sldId id="277" r:id="rId9"/>
    <p:sldId id="278" r:id="rId10"/>
    <p:sldId id="392" r:id="rId11"/>
    <p:sldId id="279" r:id="rId12"/>
    <p:sldId id="393" r:id="rId13"/>
    <p:sldId id="395" r:id="rId14"/>
    <p:sldId id="394" r:id="rId15"/>
    <p:sldId id="396" r:id="rId16"/>
    <p:sldId id="397" r:id="rId17"/>
    <p:sldId id="398" r:id="rId18"/>
    <p:sldId id="399" r:id="rId19"/>
    <p:sldId id="400" r:id="rId20"/>
    <p:sldId id="401" r:id="rId21"/>
    <p:sldId id="402" r:id="rId22"/>
    <p:sldId id="403" r:id="rId23"/>
    <p:sldId id="404" r:id="rId24"/>
    <p:sldId id="405" r:id="rId25"/>
    <p:sldId id="407" r:id="rId26"/>
    <p:sldId id="406" r:id="rId27"/>
    <p:sldId id="408" r:id="rId28"/>
    <p:sldId id="321" r:id="rId29"/>
    <p:sldId id="3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CFF"/>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738" autoAdjust="0"/>
  </p:normalViewPr>
  <p:slideViewPr>
    <p:cSldViewPr snapToGrid="0">
      <p:cViewPr varScale="1">
        <p:scale>
          <a:sx n="68" d="100"/>
          <a:sy n="68" d="100"/>
        </p:scale>
        <p:origin x="816" y="6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3/21/2023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210151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111287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9542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99256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25</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Friday, March 24, 2023</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Olist eCommerce-Analytics</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Friday, March 24,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Olist eCommerce-Analytics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Friday, March 24, 2023</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Olist eCommerce-Analytics</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Friday, March 24, 2023</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Olist eCommerce-Analytics</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Friday, March 24, 2023</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Olist eCommerce-Analytics</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Friday, March 24,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Olist eCommerce-Analytics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Friday, March 24, 2023</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Olist eCommerce-Analytics</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Friday, March 24,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Olist eCommerce-Analytics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Friday, March 24,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Olist eCommerce-Analytics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Friday, March 24, 2023</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Olist eCommerce-Analytics</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Friday, March 24, 2023</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Olist eCommerce-Analytics</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Friday, March 24,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Olist eCommerce-Analytics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Friday, March 24, 2023</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Olist eCommerce-Analytics</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Friday, March 24, 2023</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Olist eCommerce-Analytics</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Friday, March 24, 2023</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Olist eCommerce-Analytics</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nehasarkar95" TargetMode="External"/><Relationship Id="rId2" Type="http://schemas.openxmlformats.org/officeDocument/2006/relationships/hyperlink" Target="mailto:snehasarkar081995@gmail.com" TargetMode="Externa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593495" y="1786759"/>
            <a:ext cx="4422016" cy="1502541"/>
          </a:xfrm>
        </p:spPr>
        <p:txBody>
          <a:bodyPr anchor="b" anchorCtr="0">
            <a:normAutofit/>
          </a:bodyPr>
          <a:lstStyle/>
          <a:p>
            <a:pPr algn="ctr" fontAlgn="base"/>
            <a:r>
              <a:rPr lang="en-US" sz="4400" b="1" i="0" dirty="0">
                <a:solidFill>
                  <a:schemeClr val="tx1">
                    <a:lumMod val="95000"/>
                  </a:schemeClr>
                </a:solidFill>
                <a:effectLst/>
                <a:latin typeface="zeitung"/>
              </a:rPr>
              <a:t>Olist eCommerce-Analytics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74226"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31426" y="3429000"/>
            <a:ext cx="3746154" cy="1381539"/>
          </a:xfrm>
        </p:spPr>
        <p:txBody>
          <a:bodyPr>
            <a:normAutofit/>
          </a:bodyPr>
          <a:lstStyle/>
          <a:p>
            <a:pPr algn="ctr">
              <a:spcAft>
                <a:spcPts val="600"/>
              </a:spcAft>
            </a:pPr>
            <a:r>
              <a:rPr lang="en-US" dirty="0"/>
              <a:t>Sneha Rani Sarkar</a:t>
            </a:r>
          </a:p>
          <a:p>
            <a:pPr marL="0" indent="0" algn="ctr">
              <a:spcBef>
                <a:spcPts val="0"/>
              </a:spcBef>
              <a:spcAft>
                <a:spcPts val="0"/>
              </a:spcAft>
            </a:pPr>
            <a:r>
              <a:rPr lang="en-US" dirty="0"/>
              <a:t>PGA-25</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335B"/>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B210833-6BEA-5956-FE2B-8065F5B23DBF}"/>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95CB3CAD-60EA-3526-FAA5-3FE8C9BD0310}"/>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4FF41FF0-C50C-2A29-29A3-B5B508A4F25A}"/>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8" name="TextBox 7">
            <a:extLst>
              <a:ext uri="{FF2B5EF4-FFF2-40B4-BE49-F238E27FC236}">
                <a16:creationId xmlns:a16="http://schemas.microsoft.com/office/drawing/2014/main" id="{4BF16779-8AC5-E8E4-1DCC-6C6D83A16BA7}"/>
              </a:ext>
            </a:extLst>
          </p:cNvPr>
          <p:cNvSpPr txBox="1"/>
          <p:nvPr/>
        </p:nvSpPr>
        <p:spPr>
          <a:xfrm>
            <a:off x="541728" y="88701"/>
            <a:ext cx="11099409" cy="646331"/>
          </a:xfrm>
          <a:prstGeom prst="rect">
            <a:avLst/>
          </a:prstGeom>
          <a:noFill/>
        </p:spPr>
        <p:txBody>
          <a:bodyPr wrap="square" rtlCol="0">
            <a:spAutoFit/>
          </a:bodyPr>
          <a:lstStyle/>
          <a:p>
            <a:r>
              <a:rPr lang="en-US" sz="3600" dirty="0">
                <a:latin typeface="Helvetica Neue"/>
              </a:rPr>
              <a:t>H</a:t>
            </a:r>
            <a:r>
              <a:rPr lang="en-US" sz="3600" b="0" i="0" dirty="0">
                <a:effectLst/>
                <a:latin typeface="Helvetica Neue"/>
              </a:rPr>
              <a:t>ighly purchased product categories</a:t>
            </a:r>
            <a:r>
              <a:rPr lang="en-US" b="0" i="0" dirty="0">
                <a:solidFill>
                  <a:srgbClr val="000000"/>
                </a:solidFill>
                <a:effectLst/>
                <a:latin typeface="Helvetica Neue"/>
              </a:rPr>
              <a:t>.</a:t>
            </a:r>
            <a:endParaRPr lang="en-US" dirty="0"/>
          </a:p>
        </p:txBody>
      </p:sp>
      <p:pic>
        <p:nvPicPr>
          <p:cNvPr id="10" name="Picture 9">
            <a:extLst>
              <a:ext uri="{FF2B5EF4-FFF2-40B4-BE49-F238E27FC236}">
                <a16:creationId xmlns:a16="http://schemas.microsoft.com/office/drawing/2014/main" id="{53887B77-AF3D-C5B4-8918-D757BD817AA0}"/>
              </a:ext>
            </a:extLst>
          </p:cNvPr>
          <p:cNvPicPr>
            <a:picLocks noChangeAspect="1"/>
          </p:cNvPicPr>
          <p:nvPr/>
        </p:nvPicPr>
        <p:blipFill>
          <a:blip r:embed="rId3"/>
          <a:srcRect/>
          <a:stretch/>
        </p:blipFill>
        <p:spPr>
          <a:xfrm>
            <a:off x="858130" y="735031"/>
            <a:ext cx="10480430" cy="5751179"/>
          </a:xfrm>
          <a:prstGeom prst="rect">
            <a:avLst/>
          </a:prstGeom>
        </p:spPr>
      </p:pic>
    </p:spTree>
    <p:extLst>
      <p:ext uri="{BB962C8B-B14F-4D97-AF65-F5344CB8AC3E}">
        <p14:creationId xmlns:p14="http://schemas.microsoft.com/office/powerpoint/2010/main" val="177001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0758FC0-387D-D6EA-BFFA-E4B38283F9C1}"/>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822E56CC-4B5A-F12D-15A3-C3E99FD151F4}"/>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2291A374-BF65-BBE9-76DC-D3F0A550A926}"/>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8" name="TextBox 7">
            <a:extLst>
              <a:ext uri="{FF2B5EF4-FFF2-40B4-BE49-F238E27FC236}">
                <a16:creationId xmlns:a16="http://schemas.microsoft.com/office/drawing/2014/main" id="{F9751F53-32F1-7E07-BCCE-E47FB7A0D1C7}"/>
              </a:ext>
            </a:extLst>
          </p:cNvPr>
          <p:cNvSpPr txBox="1"/>
          <p:nvPr/>
        </p:nvSpPr>
        <p:spPr>
          <a:xfrm>
            <a:off x="351692" y="196900"/>
            <a:ext cx="10578905" cy="1200329"/>
          </a:xfrm>
          <a:prstGeom prst="rect">
            <a:avLst/>
          </a:prstGeom>
          <a:noFill/>
        </p:spPr>
        <p:txBody>
          <a:bodyPr wrap="square" rtlCol="0">
            <a:spAutoFit/>
          </a:bodyPr>
          <a:lstStyle/>
          <a:p>
            <a:r>
              <a:rPr lang="en-US" sz="3600" b="1" i="0" dirty="0">
                <a:effectLst/>
                <a:latin typeface="Helvetica Neue"/>
              </a:rPr>
              <a:t>One Order per Product Category Per Month</a:t>
            </a:r>
          </a:p>
          <a:p>
            <a:endParaRPr lang="en-US" sz="3600" dirty="0"/>
          </a:p>
        </p:txBody>
      </p:sp>
      <p:pic>
        <p:nvPicPr>
          <p:cNvPr id="10" name="Picture 9">
            <a:extLst>
              <a:ext uri="{FF2B5EF4-FFF2-40B4-BE49-F238E27FC236}">
                <a16:creationId xmlns:a16="http://schemas.microsoft.com/office/drawing/2014/main" id="{6D94B175-C92E-1601-6D11-0BEA2F8BA49A}"/>
              </a:ext>
            </a:extLst>
          </p:cNvPr>
          <p:cNvPicPr>
            <a:picLocks noChangeAspect="1"/>
          </p:cNvPicPr>
          <p:nvPr/>
        </p:nvPicPr>
        <p:blipFill>
          <a:blip r:embed="rId3"/>
          <a:srcRect/>
          <a:stretch/>
        </p:blipFill>
        <p:spPr>
          <a:xfrm>
            <a:off x="844062" y="858129"/>
            <a:ext cx="10424160" cy="5649084"/>
          </a:xfrm>
          <a:prstGeom prst="rect">
            <a:avLst/>
          </a:prstGeom>
        </p:spPr>
      </p:pic>
    </p:spTree>
    <p:extLst>
      <p:ext uri="{BB962C8B-B14F-4D97-AF65-F5344CB8AC3E}">
        <p14:creationId xmlns:p14="http://schemas.microsoft.com/office/powerpoint/2010/main" val="192697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6D70C7-C374-E689-AF90-95B60ABEA314}"/>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72D4EEF2-F219-85AA-FEAB-581D83942B23}"/>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C2D8FD84-935C-5065-C41A-E940B966A7CF}"/>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8" name="TextBox 7">
            <a:extLst>
              <a:ext uri="{FF2B5EF4-FFF2-40B4-BE49-F238E27FC236}">
                <a16:creationId xmlns:a16="http://schemas.microsoft.com/office/drawing/2014/main" id="{954742C7-860B-5092-D6D7-96BD6CCA7262}"/>
              </a:ext>
            </a:extLst>
          </p:cNvPr>
          <p:cNvSpPr txBox="1"/>
          <p:nvPr/>
        </p:nvSpPr>
        <p:spPr>
          <a:xfrm>
            <a:off x="550863" y="225940"/>
            <a:ext cx="10914306" cy="861774"/>
          </a:xfrm>
          <a:prstGeom prst="rect">
            <a:avLst/>
          </a:prstGeom>
          <a:noFill/>
        </p:spPr>
        <p:txBody>
          <a:bodyPr wrap="square" rtlCol="0">
            <a:spAutoFit/>
          </a:bodyPr>
          <a:lstStyle/>
          <a:p>
            <a:r>
              <a:rPr lang="en-US" sz="3200" b="1" i="0" dirty="0">
                <a:effectLst/>
                <a:latin typeface="Helvetica Neue"/>
              </a:rPr>
              <a:t>Product Categories Purchased “1 &lt; n &lt; 11” times</a:t>
            </a:r>
          </a:p>
          <a:p>
            <a:endParaRPr lang="en-US" dirty="0"/>
          </a:p>
        </p:txBody>
      </p:sp>
      <p:pic>
        <p:nvPicPr>
          <p:cNvPr id="11" name="Picture 10">
            <a:extLst>
              <a:ext uri="{FF2B5EF4-FFF2-40B4-BE49-F238E27FC236}">
                <a16:creationId xmlns:a16="http://schemas.microsoft.com/office/drawing/2014/main" id="{0EB00D4E-F30B-0F98-B975-F088715C4D86}"/>
              </a:ext>
            </a:extLst>
          </p:cNvPr>
          <p:cNvPicPr>
            <a:picLocks noChangeAspect="1"/>
          </p:cNvPicPr>
          <p:nvPr/>
        </p:nvPicPr>
        <p:blipFill>
          <a:blip r:embed="rId2"/>
          <a:stretch>
            <a:fillRect/>
          </a:stretch>
        </p:blipFill>
        <p:spPr>
          <a:xfrm>
            <a:off x="459083" y="866301"/>
            <a:ext cx="8319669" cy="5640911"/>
          </a:xfrm>
          <a:prstGeom prst="rect">
            <a:avLst/>
          </a:prstGeom>
        </p:spPr>
      </p:pic>
      <p:sp>
        <p:nvSpPr>
          <p:cNvPr id="12" name="TextBox 11">
            <a:extLst>
              <a:ext uri="{FF2B5EF4-FFF2-40B4-BE49-F238E27FC236}">
                <a16:creationId xmlns:a16="http://schemas.microsoft.com/office/drawing/2014/main" id="{67FFA079-7013-E1D5-0EE3-03677ABE617D}"/>
              </a:ext>
            </a:extLst>
          </p:cNvPr>
          <p:cNvSpPr txBox="1"/>
          <p:nvPr/>
        </p:nvSpPr>
        <p:spPr>
          <a:xfrm>
            <a:off x="8989255" y="984738"/>
            <a:ext cx="2912013" cy="2431435"/>
          </a:xfrm>
          <a:prstGeom prst="rect">
            <a:avLst/>
          </a:prstGeom>
          <a:noFill/>
        </p:spPr>
        <p:txBody>
          <a:bodyPr wrap="square" rtlCol="0">
            <a:spAutoFit/>
          </a:bodyPr>
          <a:lstStyle/>
          <a:p>
            <a:pPr algn="l"/>
            <a:r>
              <a:rPr lang="en-US" dirty="0">
                <a:latin typeface="Helvetica Neue"/>
              </a:rPr>
              <a:t>L</a:t>
            </a:r>
            <a:r>
              <a:rPr lang="en-US" b="0" i="0" dirty="0">
                <a:effectLst/>
                <a:latin typeface="Helvetica Neue"/>
              </a:rPr>
              <a:t>ist below provides some most frequently ordered categories: </a:t>
            </a:r>
          </a:p>
          <a:p>
            <a:pPr algn="l"/>
            <a:endParaRPr lang="en-US" b="0" i="0" dirty="0">
              <a:effectLst/>
              <a:latin typeface="Helvetica Neue"/>
            </a:endParaRPr>
          </a:p>
          <a:p>
            <a:pPr algn="l">
              <a:buFont typeface="+mj-lt"/>
              <a:buAutoNum type="arabicPeriod"/>
            </a:pPr>
            <a:r>
              <a:rPr lang="en-US" sz="1600" b="0" i="0" dirty="0">
                <a:effectLst/>
                <a:latin typeface="Helvetica Neue"/>
              </a:rPr>
              <a:t>Furniture bedroom</a:t>
            </a:r>
          </a:p>
          <a:p>
            <a:pPr>
              <a:buFont typeface="+mj-lt"/>
              <a:buAutoNum type="arabicPeriod"/>
            </a:pPr>
            <a:r>
              <a:rPr lang="en-US" sz="1600" b="0" i="0" dirty="0">
                <a:effectLst/>
                <a:latin typeface="Helvetica Neue"/>
              </a:rPr>
              <a:t>Fashion beach underwear </a:t>
            </a:r>
          </a:p>
          <a:p>
            <a:pPr algn="l">
              <a:buFont typeface="+mj-lt"/>
              <a:buAutoNum type="arabicPeriod"/>
            </a:pPr>
            <a:r>
              <a:rPr lang="en-US" sz="1600" b="0" i="0" dirty="0">
                <a:effectLst/>
                <a:latin typeface="Helvetica Neue"/>
              </a:rPr>
              <a:t>Fashion Male Clothing</a:t>
            </a:r>
          </a:p>
          <a:p>
            <a:pPr algn="l">
              <a:buFont typeface="+mj-lt"/>
              <a:buAutoNum type="arabicPeriod"/>
            </a:pPr>
            <a:r>
              <a:rPr lang="en-US" sz="1600" b="0" i="0" dirty="0">
                <a:effectLst/>
                <a:latin typeface="Helvetica Neue"/>
              </a:rPr>
              <a:t>Signaling and Security</a:t>
            </a:r>
          </a:p>
          <a:p>
            <a:pPr algn="l">
              <a:buFont typeface="+mj-lt"/>
              <a:buAutoNum type="arabicPeriod"/>
            </a:pPr>
            <a:r>
              <a:rPr lang="en-US" sz="1600" b="0" i="0" dirty="0">
                <a:effectLst/>
                <a:latin typeface="Helvetica Neue"/>
              </a:rPr>
              <a:t>Fixed Telephony</a:t>
            </a:r>
          </a:p>
        </p:txBody>
      </p:sp>
    </p:spTree>
    <p:extLst>
      <p:ext uri="{BB962C8B-B14F-4D97-AF65-F5344CB8AC3E}">
        <p14:creationId xmlns:p14="http://schemas.microsoft.com/office/powerpoint/2010/main" val="114387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6D70C7-C374-E689-AF90-95B60ABEA314}"/>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72D4EEF2-F219-85AA-FEAB-581D83942B23}"/>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C2D8FD84-935C-5065-C41A-E940B966A7CF}"/>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8" name="TextBox 7">
            <a:extLst>
              <a:ext uri="{FF2B5EF4-FFF2-40B4-BE49-F238E27FC236}">
                <a16:creationId xmlns:a16="http://schemas.microsoft.com/office/drawing/2014/main" id="{954742C7-860B-5092-D6D7-96BD6CCA7262}"/>
              </a:ext>
            </a:extLst>
          </p:cNvPr>
          <p:cNvSpPr txBox="1"/>
          <p:nvPr/>
        </p:nvSpPr>
        <p:spPr>
          <a:xfrm>
            <a:off x="550863" y="196900"/>
            <a:ext cx="10914306" cy="861774"/>
          </a:xfrm>
          <a:prstGeom prst="rect">
            <a:avLst/>
          </a:prstGeom>
          <a:noFill/>
        </p:spPr>
        <p:txBody>
          <a:bodyPr wrap="square" rtlCol="0">
            <a:spAutoFit/>
          </a:bodyPr>
          <a:lstStyle/>
          <a:p>
            <a:pPr algn="l"/>
            <a:r>
              <a:rPr lang="en-US" sz="3200" b="1" i="0" dirty="0">
                <a:effectLst/>
                <a:latin typeface="Helvetica Neue"/>
              </a:rPr>
              <a:t>Product Categories Purchased “10 &lt; n &lt; 51” times</a:t>
            </a:r>
          </a:p>
          <a:p>
            <a:endParaRPr lang="en-US" dirty="0"/>
          </a:p>
        </p:txBody>
      </p:sp>
      <p:pic>
        <p:nvPicPr>
          <p:cNvPr id="11" name="Picture 10">
            <a:extLst>
              <a:ext uri="{FF2B5EF4-FFF2-40B4-BE49-F238E27FC236}">
                <a16:creationId xmlns:a16="http://schemas.microsoft.com/office/drawing/2014/main" id="{0EB00D4E-F30B-0F98-B975-F088715C4D86}"/>
              </a:ext>
            </a:extLst>
          </p:cNvPr>
          <p:cNvPicPr>
            <a:picLocks noChangeAspect="1"/>
          </p:cNvPicPr>
          <p:nvPr/>
        </p:nvPicPr>
        <p:blipFill>
          <a:blip r:embed="rId2"/>
          <a:srcRect/>
          <a:stretch/>
        </p:blipFill>
        <p:spPr>
          <a:xfrm>
            <a:off x="550863" y="866301"/>
            <a:ext cx="8227889" cy="5640911"/>
          </a:xfrm>
          <a:prstGeom prst="rect">
            <a:avLst/>
          </a:prstGeom>
        </p:spPr>
      </p:pic>
      <p:sp>
        <p:nvSpPr>
          <p:cNvPr id="12" name="TextBox 11">
            <a:extLst>
              <a:ext uri="{FF2B5EF4-FFF2-40B4-BE49-F238E27FC236}">
                <a16:creationId xmlns:a16="http://schemas.microsoft.com/office/drawing/2014/main" id="{67FFA079-7013-E1D5-0EE3-03677ABE617D}"/>
              </a:ext>
            </a:extLst>
          </p:cNvPr>
          <p:cNvSpPr txBox="1"/>
          <p:nvPr/>
        </p:nvSpPr>
        <p:spPr>
          <a:xfrm>
            <a:off x="8989255" y="984738"/>
            <a:ext cx="2912013" cy="2677656"/>
          </a:xfrm>
          <a:prstGeom prst="rect">
            <a:avLst/>
          </a:prstGeom>
          <a:noFill/>
        </p:spPr>
        <p:txBody>
          <a:bodyPr wrap="square" rtlCol="0">
            <a:spAutoFit/>
          </a:bodyPr>
          <a:lstStyle/>
          <a:p>
            <a:pPr algn="l"/>
            <a:r>
              <a:rPr lang="en-US" dirty="0">
                <a:latin typeface="Helvetica Neue"/>
              </a:rPr>
              <a:t>L</a:t>
            </a:r>
            <a:r>
              <a:rPr lang="en-US" b="0" i="0" dirty="0">
                <a:effectLst/>
                <a:latin typeface="Helvetica Neue"/>
              </a:rPr>
              <a:t>ist below provides some most frequently ordered categories: </a:t>
            </a:r>
          </a:p>
          <a:p>
            <a:pPr algn="l"/>
            <a:endParaRPr lang="en-US" b="0" i="0" dirty="0">
              <a:effectLst/>
              <a:latin typeface="Helvetica Neue"/>
            </a:endParaRPr>
          </a:p>
          <a:p>
            <a:pPr algn="l">
              <a:buFont typeface="+mj-lt"/>
              <a:buAutoNum type="arabicPeriod"/>
            </a:pPr>
            <a:r>
              <a:rPr lang="en-US" sz="1600" b="0" i="0" dirty="0">
                <a:effectLst/>
                <a:latin typeface="Helvetica Neue"/>
              </a:rPr>
              <a:t>Small Appliances</a:t>
            </a:r>
          </a:p>
          <a:p>
            <a:pPr algn="l">
              <a:buFont typeface="+mj-lt"/>
              <a:buAutoNum type="arabicPeriod"/>
            </a:pPr>
            <a:r>
              <a:rPr lang="en-US" sz="1600" b="0" i="0" dirty="0">
                <a:effectLst/>
                <a:latin typeface="Helvetica Neue"/>
              </a:rPr>
              <a:t>General Interest books</a:t>
            </a:r>
          </a:p>
          <a:p>
            <a:pPr algn="l">
              <a:buFont typeface="+mj-lt"/>
              <a:buAutoNum type="arabicPeriod"/>
            </a:pPr>
            <a:r>
              <a:rPr lang="en-US" sz="1600" b="0" i="0" dirty="0">
                <a:effectLst/>
                <a:latin typeface="Helvetica Neue"/>
              </a:rPr>
              <a:t>Living Room Furniture</a:t>
            </a:r>
          </a:p>
          <a:p>
            <a:pPr algn="l">
              <a:buFont typeface="+mj-lt"/>
              <a:buAutoNum type="arabicPeriod"/>
            </a:pPr>
            <a:r>
              <a:rPr lang="en-US" sz="1600" b="0" i="0" dirty="0">
                <a:effectLst/>
                <a:latin typeface="Helvetica Neue"/>
              </a:rPr>
              <a:t>Musical Instruments</a:t>
            </a:r>
          </a:p>
          <a:p>
            <a:pPr algn="l">
              <a:buFont typeface="+mj-lt"/>
              <a:buAutoNum type="arabicPeriod"/>
            </a:pPr>
            <a:r>
              <a:rPr lang="en-US" sz="1600" b="0" i="0" dirty="0">
                <a:effectLst/>
                <a:latin typeface="Helvetica Neue"/>
              </a:rPr>
              <a:t>Products For Home Comfort</a:t>
            </a:r>
          </a:p>
          <a:p>
            <a:pPr algn="l">
              <a:buFont typeface="+mj-lt"/>
              <a:buAutoNum type="arabicPeriod"/>
            </a:pPr>
            <a:r>
              <a:rPr lang="en-US" sz="1600" dirty="0">
                <a:latin typeface="Helvetica Neue"/>
              </a:rPr>
              <a:t>Veterinary</a:t>
            </a:r>
            <a:r>
              <a:rPr lang="en-US" sz="1600" b="0" i="0" dirty="0">
                <a:effectLst/>
                <a:latin typeface="Helvetica Neue"/>
              </a:rPr>
              <a:t> and pet items</a:t>
            </a:r>
          </a:p>
        </p:txBody>
      </p:sp>
    </p:spTree>
    <p:extLst>
      <p:ext uri="{BB962C8B-B14F-4D97-AF65-F5344CB8AC3E}">
        <p14:creationId xmlns:p14="http://schemas.microsoft.com/office/powerpoint/2010/main" val="3031406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6D70C7-C374-E689-AF90-95B60ABEA314}"/>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72D4EEF2-F219-85AA-FEAB-581D83942B23}"/>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C2D8FD84-935C-5065-C41A-E940B966A7CF}"/>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8" name="TextBox 7">
            <a:extLst>
              <a:ext uri="{FF2B5EF4-FFF2-40B4-BE49-F238E27FC236}">
                <a16:creationId xmlns:a16="http://schemas.microsoft.com/office/drawing/2014/main" id="{954742C7-860B-5092-D6D7-96BD6CCA7262}"/>
              </a:ext>
            </a:extLst>
          </p:cNvPr>
          <p:cNvSpPr txBox="1"/>
          <p:nvPr/>
        </p:nvSpPr>
        <p:spPr>
          <a:xfrm>
            <a:off x="550863" y="225940"/>
            <a:ext cx="10914306" cy="584775"/>
          </a:xfrm>
          <a:prstGeom prst="rect">
            <a:avLst/>
          </a:prstGeom>
          <a:noFill/>
        </p:spPr>
        <p:txBody>
          <a:bodyPr wrap="square" rtlCol="0">
            <a:spAutoFit/>
          </a:bodyPr>
          <a:lstStyle/>
          <a:p>
            <a:r>
              <a:rPr lang="en-US" sz="3200" b="1" i="0" dirty="0">
                <a:effectLst/>
                <a:latin typeface="Helvetica Neue"/>
              </a:rPr>
              <a:t>Product Categories Purchased “50 &lt; n &lt; 250” times</a:t>
            </a:r>
            <a:endParaRPr lang="en-US" dirty="0"/>
          </a:p>
        </p:txBody>
      </p:sp>
      <p:pic>
        <p:nvPicPr>
          <p:cNvPr id="11" name="Picture 10">
            <a:extLst>
              <a:ext uri="{FF2B5EF4-FFF2-40B4-BE49-F238E27FC236}">
                <a16:creationId xmlns:a16="http://schemas.microsoft.com/office/drawing/2014/main" id="{0EB00D4E-F30B-0F98-B975-F088715C4D86}"/>
              </a:ext>
            </a:extLst>
          </p:cNvPr>
          <p:cNvPicPr>
            <a:picLocks noChangeAspect="1"/>
          </p:cNvPicPr>
          <p:nvPr/>
        </p:nvPicPr>
        <p:blipFill>
          <a:blip r:embed="rId2"/>
          <a:srcRect/>
          <a:stretch/>
        </p:blipFill>
        <p:spPr>
          <a:xfrm>
            <a:off x="550863" y="866301"/>
            <a:ext cx="8227889" cy="5640911"/>
          </a:xfrm>
          <a:prstGeom prst="rect">
            <a:avLst/>
          </a:prstGeom>
        </p:spPr>
      </p:pic>
      <p:sp>
        <p:nvSpPr>
          <p:cNvPr id="12" name="TextBox 11">
            <a:extLst>
              <a:ext uri="{FF2B5EF4-FFF2-40B4-BE49-F238E27FC236}">
                <a16:creationId xmlns:a16="http://schemas.microsoft.com/office/drawing/2014/main" id="{67FFA079-7013-E1D5-0EE3-03677ABE617D}"/>
              </a:ext>
            </a:extLst>
          </p:cNvPr>
          <p:cNvSpPr txBox="1"/>
          <p:nvPr/>
        </p:nvSpPr>
        <p:spPr>
          <a:xfrm>
            <a:off x="8989255" y="984738"/>
            <a:ext cx="2912013" cy="2431435"/>
          </a:xfrm>
          <a:prstGeom prst="rect">
            <a:avLst/>
          </a:prstGeom>
          <a:noFill/>
        </p:spPr>
        <p:txBody>
          <a:bodyPr wrap="square" rtlCol="0">
            <a:spAutoFit/>
          </a:bodyPr>
          <a:lstStyle/>
          <a:p>
            <a:pPr algn="l"/>
            <a:r>
              <a:rPr lang="en-US" dirty="0">
                <a:latin typeface="Helvetica Neue"/>
              </a:rPr>
              <a:t>L</a:t>
            </a:r>
            <a:r>
              <a:rPr lang="en-US" b="0" i="0" dirty="0">
                <a:effectLst/>
                <a:latin typeface="Helvetica Neue"/>
              </a:rPr>
              <a:t>ist below provides some most frequently ordered categories: </a:t>
            </a:r>
          </a:p>
          <a:p>
            <a:pPr algn="l"/>
            <a:endParaRPr lang="en-US" b="0" i="0" dirty="0">
              <a:effectLst/>
              <a:latin typeface="Helvetica Neue"/>
            </a:endParaRPr>
          </a:p>
          <a:p>
            <a:pPr algn="l">
              <a:buFont typeface="+mj-lt"/>
              <a:buAutoNum type="arabicPeriod"/>
            </a:pPr>
            <a:r>
              <a:rPr lang="en-US" sz="1600" b="0" i="0" dirty="0">
                <a:effectLst/>
                <a:latin typeface="Helvetica Neue"/>
              </a:rPr>
              <a:t> Perfumery</a:t>
            </a:r>
          </a:p>
          <a:p>
            <a:pPr algn="l">
              <a:buFont typeface="+mj-lt"/>
              <a:buAutoNum type="arabicPeriod"/>
            </a:pPr>
            <a:r>
              <a:rPr lang="en-US" sz="1600" dirty="0">
                <a:latin typeface="Helvetica Neue"/>
              </a:rPr>
              <a:t> </a:t>
            </a:r>
            <a:r>
              <a:rPr lang="en-US" sz="1600" b="0" i="0" dirty="0">
                <a:effectLst/>
                <a:latin typeface="Helvetica Neue"/>
              </a:rPr>
              <a:t>Baby products</a:t>
            </a:r>
          </a:p>
          <a:p>
            <a:pPr algn="l">
              <a:buFont typeface="+mj-lt"/>
              <a:buAutoNum type="arabicPeriod"/>
            </a:pPr>
            <a:r>
              <a:rPr lang="en-US" sz="1600" dirty="0">
                <a:latin typeface="Helvetica Neue"/>
              </a:rPr>
              <a:t> </a:t>
            </a:r>
            <a:r>
              <a:rPr lang="en-US" sz="1600" b="0" i="0" dirty="0">
                <a:effectLst/>
                <a:latin typeface="Helvetica Neue"/>
              </a:rPr>
              <a:t>Toys</a:t>
            </a:r>
          </a:p>
          <a:p>
            <a:pPr algn="l">
              <a:buFont typeface="+mj-lt"/>
              <a:buAutoNum type="arabicPeriod"/>
            </a:pPr>
            <a:r>
              <a:rPr lang="en-US" sz="1600" dirty="0">
                <a:latin typeface="Helvetica Neue"/>
              </a:rPr>
              <a:t> </a:t>
            </a:r>
            <a:r>
              <a:rPr lang="en-US" sz="1600" b="0" i="0" dirty="0">
                <a:effectLst/>
                <a:latin typeface="Helvetica Neue"/>
              </a:rPr>
              <a:t>Cool Stuff</a:t>
            </a:r>
          </a:p>
          <a:p>
            <a:pPr algn="l">
              <a:buFont typeface="+mj-lt"/>
              <a:buAutoNum type="arabicPeriod"/>
            </a:pPr>
            <a:r>
              <a:rPr lang="en-US" sz="1600" dirty="0">
                <a:latin typeface="Helvetica Neue"/>
              </a:rPr>
              <a:t> </a:t>
            </a:r>
            <a:r>
              <a:rPr lang="en-US" sz="1600" b="0" i="0" dirty="0">
                <a:effectLst/>
                <a:latin typeface="Helvetica Neue"/>
              </a:rPr>
              <a:t>Garden Tools</a:t>
            </a:r>
          </a:p>
        </p:txBody>
      </p:sp>
    </p:spTree>
    <p:extLst>
      <p:ext uri="{BB962C8B-B14F-4D97-AF65-F5344CB8AC3E}">
        <p14:creationId xmlns:p14="http://schemas.microsoft.com/office/powerpoint/2010/main" val="299100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6D70C7-C374-E689-AF90-95B60ABEA314}"/>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72D4EEF2-F219-85AA-FEAB-581D83942B23}"/>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C2D8FD84-935C-5065-C41A-E940B966A7CF}"/>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8" name="TextBox 7">
            <a:extLst>
              <a:ext uri="{FF2B5EF4-FFF2-40B4-BE49-F238E27FC236}">
                <a16:creationId xmlns:a16="http://schemas.microsoft.com/office/drawing/2014/main" id="{954742C7-860B-5092-D6D7-96BD6CCA7262}"/>
              </a:ext>
            </a:extLst>
          </p:cNvPr>
          <p:cNvSpPr txBox="1"/>
          <p:nvPr/>
        </p:nvSpPr>
        <p:spPr>
          <a:xfrm>
            <a:off x="550863" y="225940"/>
            <a:ext cx="10914306" cy="584775"/>
          </a:xfrm>
          <a:prstGeom prst="rect">
            <a:avLst/>
          </a:prstGeom>
          <a:noFill/>
        </p:spPr>
        <p:txBody>
          <a:bodyPr wrap="square" rtlCol="0">
            <a:spAutoFit/>
          </a:bodyPr>
          <a:lstStyle/>
          <a:p>
            <a:r>
              <a:rPr lang="en-US" sz="3200" b="1" i="0" dirty="0">
                <a:effectLst/>
                <a:latin typeface="Helvetica Neue"/>
              </a:rPr>
              <a:t>Product Categories Purchased “250 &lt; n” times</a:t>
            </a:r>
            <a:endParaRPr lang="en-US" dirty="0"/>
          </a:p>
        </p:txBody>
      </p:sp>
      <p:pic>
        <p:nvPicPr>
          <p:cNvPr id="11" name="Picture 10">
            <a:extLst>
              <a:ext uri="{FF2B5EF4-FFF2-40B4-BE49-F238E27FC236}">
                <a16:creationId xmlns:a16="http://schemas.microsoft.com/office/drawing/2014/main" id="{0EB00D4E-F30B-0F98-B975-F088715C4D86}"/>
              </a:ext>
            </a:extLst>
          </p:cNvPr>
          <p:cNvPicPr>
            <a:picLocks noChangeAspect="1"/>
          </p:cNvPicPr>
          <p:nvPr/>
        </p:nvPicPr>
        <p:blipFill>
          <a:blip r:embed="rId2"/>
          <a:srcRect/>
          <a:stretch/>
        </p:blipFill>
        <p:spPr>
          <a:xfrm>
            <a:off x="550863" y="866301"/>
            <a:ext cx="8086700" cy="5640911"/>
          </a:xfrm>
          <a:prstGeom prst="rect">
            <a:avLst/>
          </a:prstGeom>
        </p:spPr>
      </p:pic>
      <p:sp>
        <p:nvSpPr>
          <p:cNvPr id="12" name="TextBox 11">
            <a:extLst>
              <a:ext uri="{FF2B5EF4-FFF2-40B4-BE49-F238E27FC236}">
                <a16:creationId xmlns:a16="http://schemas.microsoft.com/office/drawing/2014/main" id="{67FFA079-7013-E1D5-0EE3-03677ABE617D}"/>
              </a:ext>
            </a:extLst>
          </p:cNvPr>
          <p:cNvSpPr txBox="1"/>
          <p:nvPr/>
        </p:nvSpPr>
        <p:spPr>
          <a:xfrm>
            <a:off x="8989255" y="984738"/>
            <a:ext cx="2912013" cy="2431435"/>
          </a:xfrm>
          <a:prstGeom prst="rect">
            <a:avLst/>
          </a:prstGeom>
          <a:noFill/>
        </p:spPr>
        <p:txBody>
          <a:bodyPr wrap="square" rtlCol="0">
            <a:spAutoFit/>
          </a:bodyPr>
          <a:lstStyle/>
          <a:p>
            <a:pPr algn="l"/>
            <a:r>
              <a:rPr lang="en-US" dirty="0">
                <a:latin typeface="Helvetica Neue"/>
              </a:rPr>
              <a:t>L</a:t>
            </a:r>
            <a:r>
              <a:rPr lang="en-US" b="0" i="0" dirty="0">
                <a:effectLst/>
                <a:latin typeface="Helvetica Neue"/>
              </a:rPr>
              <a:t>ist below provides some most frequently ordered categories: </a:t>
            </a:r>
          </a:p>
          <a:p>
            <a:pPr algn="l"/>
            <a:endParaRPr lang="en-US" b="0" i="0" dirty="0">
              <a:effectLst/>
              <a:latin typeface="Helvetica Neue"/>
            </a:endParaRPr>
          </a:p>
          <a:p>
            <a:pPr algn="l">
              <a:buFont typeface="+mj-lt"/>
              <a:buAutoNum type="arabicPeriod"/>
            </a:pPr>
            <a:r>
              <a:rPr lang="en-US" sz="1600" b="0" i="0" dirty="0">
                <a:effectLst/>
                <a:latin typeface="Helvetica Neue"/>
              </a:rPr>
              <a:t>Bed and Bath Tables</a:t>
            </a:r>
          </a:p>
          <a:p>
            <a:pPr algn="l">
              <a:buFont typeface="+mj-lt"/>
              <a:buAutoNum type="arabicPeriod"/>
            </a:pPr>
            <a:r>
              <a:rPr lang="en-US" sz="1600" b="0" i="0" dirty="0">
                <a:effectLst/>
                <a:latin typeface="Helvetica Neue"/>
              </a:rPr>
              <a:t>Health and Beauty Products</a:t>
            </a:r>
          </a:p>
          <a:p>
            <a:pPr algn="l">
              <a:buFont typeface="+mj-lt"/>
              <a:buAutoNum type="arabicPeriod"/>
            </a:pPr>
            <a:r>
              <a:rPr lang="en-US" sz="1600" b="0" i="0" dirty="0">
                <a:effectLst/>
                <a:latin typeface="Helvetica Neue"/>
              </a:rPr>
              <a:t>Sports leisure Products</a:t>
            </a:r>
          </a:p>
          <a:p>
            <a:pPr algn="l">
              <a:buFont typeface="+mj-lt"/>
              <a:buAutoNum type="arabicPeriod"/>
            </a:pPr>
            <a:r>
              <a:rPr lang="en-US" sz="1600" b="0" i="0" dirty="0">
                <a:effectLst/>
                <a:latin typeface="Helvetica Neue"/>
              </a:rPr>
              <a:t>Furniture Decor</a:t>
            </a:r>
          </a:p>
          <a:p>
            <a:pPr algn="l">
              <a:buFont typeface="+mj-lt"/>
              <a:buAutoNum type="arabicPeriod"/>
            </a:pPr>
            <a:r>
              <a:rPr lang="en-US" sz="1600" b="0" i="0" dirty="0">
                <a:effectLst/>
                <a:latin typeface="Helvetica Neue"/>
              </a:rPr>
              <a:t>Computer Accessories</a:t>
            </a:r>
          </a:p>
        </p:txBody>
      </p:sp>
    </p:spTree>
    <p:extLst>
      <p:ext uri="{BB962C8B-B14F-4D97-AF65-F5344CB8AC3E}">
        <p14:creationId xmlns:p14="http://schemas.microsoft.com/office/powerpoint/2010/main" val="81269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00244-BCE4-27EA-7432-BD9642176CD6}"/>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395D3832-B967-248A-8F38-FEC8E775BC95}"/>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DCD28892-A87E-8106-4DC3-CED3A9235296}"/>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5" name="TextBox 4">
            <a:extLst>
              <a:ext uri="{FF2B5EF4-FFF2-40B4-BE49-F238E27FC236}">
                <a16:creationId xmlns:a16="http://schemas.microsoft.com/office/drawing/2014/main" id="{01A4F91D-7A68-3878-37FB-C8437D5876B9}"/>
              </a:ext>
            </a:extLst>
          </p:cNvPr>
          <p:cNvSpPr txBox="1"/>
          <p:nvPr/>
        </p:nvSpPr>
        <p:spPr>
          <a:xfrm>
            <a:off x="717452" y="196900"/>
            <a:ext cx="10621108" cy="646331"/>
          </a:xfrm>
          <a:prstGeom prst="rect">
            <a:avLst/>
          </a:prstGeom>
          <a:noFill/>
        </p:spPr>
        <p:txBody>
          <a:bodyPr wrap="square" rtlCol="0">
            <a:spAutoFit/>
          </a:bodyPr>
          <a:lstStyle/>
          <a:p>
            <a:r>
              <a:rPr lang="en-US" sz="3600" dirty="0"/>
              <a:t>Statistical check of numerical variables</a:t>
            </a:r>
          </a:p>
        </p:txBody>
      </p:sp>
      <p:pic>
        <p:nvPicPr>
          <p:cNvPr id="7" name="Picture 6">
            <a:extLst>
              <a:ext uri="{FF2B5EF4-FFF2-40B4-BE49-F238E27FC236}">
                <a16:creationId xmlns:a16="http://schemas.microsoft.com/office/drawing/2014/main" id="{2465EAA5-CF33-516A-3083-A0DABF9BC09A}"/>
              </a:ext>
            </a:extLst>
          </p:cNvPr>
          <p:cNvPicPr>
            <a:picLocks noChangeAspect="1"/>
          </p:cNvPicPr>
          <p:nvPr/>
        </p:nvPicPr>
        <p:blipFill>
          <a:blip r:embed="rId2"/>
          <a:stretch>
            <a:fillRect/>
          </a:stretch>
        </p:blipFill>
        <p:spPr>
          <a:xfrm>
            <a:off x="853440" y="1043718"/>
            <a:ext cx="3202616" cy="2385282"/>
          </a:xfrm>
          <a:prstGeom prst="rect">
            <a:avLst/>
          </a:prstGeom>
        </p:spPr>
      </p:pic>
      <p:pic>
        <p:nvPicPr>
          <p:cNvPr id="9" name="Picture 8">
            <a:extLst>
              <a:ext uri="{FF2B5EF4-FFF2-40B4-BE49-F238E27FC236}">
                <a16:creationId xmlns:a16="http://schemas.microsoft.com/office/drawing/2014/main" id="{ADAC7467-E709-DBF8-3995-832098CC140E}"/>
              </a:ext>
            </a:extLst>
          </p:cNvPr>
          <p:cNvPicPr>
            <a:picLocks noChangeAspect="1"/>
          </p:cNvPicPr>
          <p:nvPr/>
        </p:nvPicPr>
        <p:blipFill>
          <a:blip r:embed="rId3"/>
          <a:stretch>
            <a:fillRect/>
          </a:stretch>
        </p:blipFill>
        <p:spPr>
          <a:xfrm>
            <a:off x="4494692" y="1043718"/>
            <a:ext cx="3202616" cy="2385282"/>
          </a:xfrm>
          <a:prstGeom prst="rect">
            <a:avLst/>
          </a:prstGeom>
        </p:spPr>
      </p:pic>
      <p:pic>
        <p:nvPicPr>
          <p:cNvPr id="11" name="Picture 10">
            <a:extLst>
              <a:ext uri="{FF2B5EF4-FFF2-40B4-BE49-F238E27FC236}">
                <a16:creationId xmlns:a16="http://schemas.microsoft.com/office/drawing/2014/main" id="{F02B4995-9A13-8216-9A0F-9B65225B11FE}"/>
              </a:ext>
            </a:extLst>
          </p:cNvPr>
          <p:cNvPicPr>
            <a:picLocks noChangeAspect="1"/>
          </p:cNvPicPr>
          <p:nvPr/>
        </p:nvPicPr>
        <p:blipFill>
          <a:blip r:embed="rId4"/>
          <a:stretch>
            <a:fillRect/>
          </a:stretch>
        </p:blipFill>
        <p:spPr>
          <a:xfrm>
            <a:off x="8135943" y="1043718"/>
            <a:ext cx="3202617" cy="2385282"/>
          </a:xfrm>
          <a:prstGeom prst="rect">
            <a:avLst/>
          </a:prstGeom>
        </p:spPr>
      </p:pic>
      <p:pic>
        <p:nvPicPr>
          <p:cNvPr id="13" name="Picture 12">
            <a:extLst>
              <a:ext uri="{FF2B5EF4-FFF2-40B4-BE49-F238E27FC236}">
                <a16:creationId xmlns:a16="http://schemas.microsoft.com/office/drawing/2014/main" id="{0E48CCF0-C482-15AE-7470-8F92B9985E5B}"/>
              </a:ext>
            </a:extLst>
          </p:cNvPr>
          <p:cNvPicPr>
            <a:picLocks noChangeAspect="1"/>
          </p:cNvPicPr>
          <p:nvPr/>
        </p:nvPicPr>
        <p:blipFill>
          <a:blip r:embed="rId5"/>
          <a:stretch>
            <a:fillRect/>
          </a:stretch>
        </p:blipFill>
        <p:spPr>
          <a:xfrm>
            <a:off x="853440" y="3738490"/>
            <a:ext cx="3202616" cy="2486565"/>
          </a:xfrm>
          <a:prstGeom prst="rect">
            <a:avLst/>
          </a:prstGeom>
        </p:spPr>
      </p:pic>
      <p:pic>
        <p:nvPicPr>
          <p:cNvPr id="15" name="Picture 14">
            <a:extLst>
              <a:ext uri="{FF2B5EF4-FFF2-40B4-BE49-F238E27FC236}">
                <a16:creationId xmlns:a16="http://schemas.microsoft.com/office/drawing/2014/main" id="{CD574BCE-D90A-4B0C-463C-A1E4D3A25377}"/>
              </a:ext>
            </a:extLst>
          </p:cNvPr>
          <p:cNvPicPr>
            <a:picLocks noChangeAspect="1"/>
          </p:cNvPicPr>
          <p:nvPr/>
        </p:nvPicPr>
        <p:blipFill>
          <a:blip r:embed="rId6"/>
          <a:stretch>
            <a:fillRect/>
          </a:stretch>
        </p:blipFill>
        <p:spPr>
          <a:xfrm>
            <a:off x="4494693" y="3738490"/>
            <a:ext cx="3202616" cy="2486566"/>
          </a:xfrm>
          <a:prstGeom prst="rect">
            <a:avLst/>
          </a:prstGeom>
        </p:spPr>
      </p:pic>
      <p:pic>
        <p:nvPicPr>
          <p:cNvPr id="17" name="Picture 16">
            <a:extLst>
              <a:ext uri="{FF2B5EF4-FFF2-40B4-BE49-F238E27FC236}">
                <a16:creationId xmlns:a16="http://schemas.microsoft.com/office/drawing/2014/main" id="{5F51BB0D-25BA-7447-E81A-C9212F8A7799}"/>
              </a:ext>
            </a:extLst>
          </p:cNvPr>
          <p:cNvPicPr>
            <a:picLocks noChangeAspect="1"/>
          </p:cNvPicPr>
          <p:nvPr/>
        </p:nvPicPr>
        <p:blipFill>
          <a:blip r:embed="rId7"/>
          <a:stretch>
            <a:fillRect/>
          </a:stretch>
        </p:blipFill>
        <p:spPr>
          <a:xfrm>
            <a:off x="8135943" y="3727938"/>
            <a:ext cx="3202617" cy="2492169"/>
          </a:xfrm>
          <a:prstGeom prst="rect">
            <a:avLst/>
          </a:prstGeom>
        </p:spPr>
      </p:pic>
    </p:spTree>
    <p:extLst>
      <p:ext uri="{BB962C8B-B14F-4D97-AF65-F5344CB8AC3E}">
        <p14:creationId xmlns:p14="http://schemas.microsoft.com/office/powerpoint/2010/main" val="382604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00244-BCE4-27EA-7432-BD9642176CD6}"/>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395D3832-B967-248A-8F38-FEC8E775BC95}"/>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DCD28892-A87E-8106-4DC3-CED3A9235296}"/>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5" name="TextBox 4">
            <a:extLst>
              <a:ext uri="{FF2B5EF4-FFF2-40B4-BE49-F238E27FC236}">
                <a16:creationId xmlns:a16="http://schemas.microsoft.com/office/drawing/2014/main" id="{01A4F91D-7A68-3878-37FB-C8437D5876B9}"/>
              </a:ext>
            </a:extLst>
          </p:cNvPr>
          <p:cNvSpPr txBox="1"/>
          <p:nvPr/>
        </p:nvSpPr>
        <p:spPr>
          <a:xfrm>
            <a:off x="717452" y="196900"/>
            <a:ext cx="10621108" cy="646331"/>
          </a:xfrm>
          <a:prstGeom prst="rect">
            <a:avLst/>
          </a:prstGeom>
          <a:noFill/>
        </p:spPr>
        <p:txBody>
          <a:bodyPr wrap="square" rtlCol="0">
            <a:spAutoFit/>
          </a:bodyPr>
          <a:lstStyle/>
          <a:p>
            <a:r>
              <a:rPr lang="en-US" sz="3600" dirty="0"/>
              <a:t>Statistical check of numerical variables</a:t>
            </a:r>
          </a:p>
        </p:txBody>
      </p:sp>
      <p:pic>
        <p:nvPicPr>
          <p:cNvPr id="7" name="Picture 6">
            <a:extLst>
              <a:ext uri="{FF2B5EF4-FFF2-40B4-BE49-F238E27FC236}">
                <a16:creationId xmlns:a16="http://schemas.microsoft.com/office/drawing/2014/main" id="{2465EAA5-CF33-516A-3083-A0DABF9BC09A}"/>
              </a:ext>
            </a:extLst>
          </p:cNvPr>
          <p:cNvPicPr>
            <a:picLocks noChangeAspect="1"/>
          </p:cNvPicPr>
          <p:nvPr/>
        </p:nvPicPr>
        <p:blipFill>
          <a:blip r:embed="rId2"/>
          <a:srcRect/>
          <a:stretch/>
        </p:blipFill>
        <p:spPr>
          <a:xfrm>
            <a:off x="517424" y="1067205"/>
            <a:ext cx="2505710" cy="2338306"/>
          </a:xfrm>
          <a:prstGeom prst="rect">
            <a:avLst/>
          </a:prstGeom>
        </p:spPr>
      </p:pic>
      <p:pic>
        <p:nvPicPr>
          <p:cNvPr id="9" name="Picture 8">
            <a:extLst>
              <a:ext uri="{FF2B5EF4-FFF2-40B4-BE49-F238E27FC236}">
                <a16:creationId xmlns:a16="http://schemas.microsoft.com/office/drawing/2014/main" id="{ADAC7467-E709-DBF8-3995-832098CC140E}"/>
              </a:ext>
            </a:extLst>
          </p:cNvPr>
          <p:cNvPicPr>
            <a:picLocks noChangeAspect="1"/>
          </p:cNvPicPr>
          <p:nvPr/>
        </p:nvPicPr>
        <p:blipFill>
          <a:blip r:embed="rId3"/>
          <a:srcRect/>
          <a:stretch/>
        </p:blipFill>
        <p:spPr>
          <a:xfrm>
            <a:off x="3374642" y="1054272"/>
            <a:ext cx="2505710" cy="2364173"/>
          </a:xfrm>
          <a:prstGeom prst="rect">
            <a:avLst/>
          </a:prstGeom>
        </p:spPr>
      </p:pic>
      <p:pic>
        <p:nvPicPr>
          <p:cNvPr id="11" name="Picture 10">
            <a:extLst>
              <a:ext uri="{FF2B5EF4-FFF2-40B4-BE49-F238E27FC236}">
                <a16:creationId xmlns:a16="http://schemas.microsoft.com/office/drawing/2014/main" id="{F02B4995-9A13-8216-9A0F-9B65225B11FE}"/>
              </a:ext>
            </a:extLst>
          </p:cNvPr>
          <p:cNvPicPr>
            <a:picLocks noChangeAspect="1"/>
          </p:cNvPicPr>
          <p:nvPr/>
        </p:nvPicPr>
        <p:blipFill>
          <a:blip r:embed="rId4"/>
          <a:srcRect/>
          <a:stretch/>
        </p:blipFill>
        <p:spPr>
          <a:xfrm>
            <a:off x="6231860" y="1041338"/>
            <a:ext cx="2471097" cy="2364173"/>
          </a:xfrm>
          <a:prstGeom prst="rect">
            <a:avLst/>
          </a:prstGeom>
        </p:spPr>
      </p:pic>
      <p:pic>
        <p:nvPicPr>
          <p:cNvPr id="13" name="Picture 12">
            <a:extLst>
              <a:ext uri="{FF2B5EF4-FFF2-40B4-BE49-F238E27FC236}">
                <a16:creationId xmlns:a16="http://schemas.microsoft.com/office/drawing/2014/main" id="{0E48CCF0-C482-15AE-7470-8F92B9985E5B}"/>
              </a:ext>
            </a:extLst>
          </p:cNvPr>
          <p:cNvPicPr>
            <a:picLocks noChangeAspect="1"/>
          </p:cNvPicPr>
          <p:nvPr/>
        </p:nvPicPr>
        <p:blipFill>
          <a:blip r:embed="rId5"/>
          <a:srcRect/>
          <a:stretch/>
        </p:blipFill>
        <p:spPr>
          <a:xfrm>
            <a:off x="517424" y="3770188"/>
            <a:ext cx="2505710" cy="2385281"/>
          </a:xfrm>
          <a:prstGeom prst="rect">
            <a:avLst/>
          </a:prstGeom>
        </p:spPr>
      </p:pic>
      <p:pic>
        <p:nvPicPr>
          <p:cNvPr id="15" name="Picture 14">
            <a:extLst>
              <a:ext uri="{FF2B5EF4-FFF2-40B4-BE49-F238E27FC236}">
                <a16:creationId xmlns:a16="http://schemas.microsoft.com/office/drawing/2014/main" id="{CD574BCE-D90A-4B0C-463C-A1E4D3A25377}"/>
              </a:ext>
            </a:extLst>
          </p:cNvPr>
          <p:cNvPicPr>
            <a:picLocks noChangeAspect="1"/>
          </p:cNvPicPr>
          <p:nvPr/>
        </p:nvPicPr>
        <p:blipFill>
          <a:blip r:embed="rId6"/>
          <a:srcRect/>
          <a:stretch/>
        </p:blipFill>
        <p:spPr>
          <a:xfrm>
            <a:off x="3359150" y="3770188"/>
            <a:ext cx="2505710" cy="2385281"/>
          </a:xfrm>
          <a:prstGeom prst="rect">
            <a:avLst/>
          </a:prstGeom>
        </p:spPr>
      </p:pic>
      <p:pic>
        <p:nvPicPr>
          <p:cNvPr id="17" name="Picture 16">
            <a:extLst>
              <a:ext uri="{FF2B5EF4-FFF2-40B4-BE49-F238E27FC236}">
                <a16:creationId xmlns:a16="http://schemas.microsoft.com/office/drawing/2014/main" id="{5F51BB0D-25BA-7447-E81A-C9212F8A7799}"/>
              </a:ext>
            </a:extLst>
          </p:cNvPr>
          <p:cNvPicPr>
            <a:picLocks noChangeAspect="1"/>
          </p:cNvPicPr>
          <p:nvPr/>
        </p:nvPicPr>
        <p:blipFill>
          <a:blip r:embed="rId7"/>
          <a:srcRect/>
          <a:stretch/>
        </p:blipFill>
        <p:spPr>
          <a:xfrm>
            <a:off x="6231860" y="3757254"/>
            <a:ext cx="2471097" cy="2385282"/>
          </a:xfrm>
          <a:prstGeom prst="rect">
            <a:avLst/>
          </a:prstGeom>
        </p:spPr>
      </p:pic>
      <p:pic>
        <p:nvPicPr>
          <p:cNvPr id="8" name="Picture 7">
            <a:extLst>
              <a:ext uri="{FF2B5EF4-FFF2-40B4-BE49-F238E27FC236}">
                <a16:creationId xmlns:a16="http://schemas.microsoft.com/office/drawing/2014/main" id="{94EB63BF-1BFA-3A34-A3DC-E351030C935E}"/>
              </a:ext>
            </a:extLst>
          </p:cNvPr>
          <p:cNvPicPr>
            <a:picLocks noChangeAspect="1"/>
          </p:cNvPicPr>
          <p:nvPr/>
        </p:nvPicPr>
        <p:blipFill>
          <a:blip r:embed="rId8"/>
          <a:stretch>
            <a:fillRect/>
          </a:stretch>
        </p:blipFill>
        <p:spPr>
          <a:xfrm>
            <a:off x="9072224" y="1026942"/>
            <a:ext cx="2471096" cy="2364173"/>
          </a:xfrm>
          <a:prstGeom prst="rect">
            <a:avLst/>
          </a:prstGeom>
        </p:spPr>
      </p:pic>
      <p:pic>
        <p:nvPicPr>
          <p:cNvPr id="12" name="Picture 11">
            <a:extLst>
              <a:ext uri="{FF2B5EF4-FFF2-40B4-BE49-F238E27FC236}">
                <a16:creationId xmlns:a16="http://schemas.microsoft.com/office/drawing/2014/main" id="{0784FAA5-B4E1-78F6-D091-01C3851E6FF3}"/>
              </a:ext>
            </a:extLst>
          </p:cNvPr>
          <p:cNvPicPr>
            <a:picLocks noChangeAspect="1"/>
          </p:cNvPicPr>
          <p:nvPr/>
        </p:nvPicPr>
        <p:blipFill>
          <a:blip r:embed="rId9"/>
          <a:stretch>
            <a:fillRect/>
          </a:stretch>
        </p:blipFill>
        <p:spPr>
          <a:xfrm>
            <a:off x="9069957" y="3742858"/>
            <a:ext cx="2505710" cy="2385281"/>
          </a:xfrm>
          <a:prstGeom prst="rect">
            <a:avLst/>
          </a:prstGeom>
        </p:spPr>
      </p:pic>
    </p:spTree>
    <p:extLst>
      <p:ext uri="{BB962C8B-B14F-4D97-AF65-F5344CB8AC3E}">
        <p14:creationId xmlns:p14="http://schemas.microsoft.com/office/powerpoint/2010/main" val="160575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16A568-E2CC-C453-9E11-1833C3D437DA}"/>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EB527A0D-7A8E-E372-CA0C-08834FA2150F}"/>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C9FB6161-E3B9-5871-3DD1-446E2CD7D9F6}"/>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5" name="TextBox 4">
            <a:extLst>
              <a:ext uri="{FF2B5EF4-FFF2-40B4-BE49-F238E27FC236}">
                <a16:creationId xmlns:a16="http://schemas.microsoft.com/office/drawing/2014/main" id="{34C6445C-AECB-0C8B-15F5-A220AD57AC1A}"/>
              </a:ext>
            </a:extLst>
          </p:cNvPr>
          <p:cNvSpPr txBox="1"/>
          <p:nvPr/>
        </p:nvSpPr>
        <p:spPr>
          <a:xfrm>
            <a:off x="984739" y="304434"/>
            <a:ext cx="10993034" cy="923330"/>
          </a:xfrm>
          <a:prstGeom prst="rect">
            <a:avLst/>
          </a:prstGeom>
          <a:noFill/>
        </p:spPr>
        <p:txBody>
          <a:bodyPr wrap="square" rtlCol="0">
            <a:spAutoFit/>
          </a:bodyPr>
          <a:lstStyle/>
          <a:p>
            <a:r>
              <a:rPr lang="en-US" sz="3600" b="1" i="0" dirty="0">
                <a:effectLst/>
                <a:latin typeface="Helvetica Neue"/>
              </a:rPr>
              <a:t>Principal Component Analysis</a:t>
            </a:r>
          </a:p>
          <a:p>
            <a:endParaRPr lang="en-US" dirty="0"/>
          </a:p>
        </p:txBody>
      </p:sp>
      <p:pic>
        <p:nvPicPr>
          <p:cNvPr id="7" name="Picture 6">
            <a:extLst>
              <a:ext uri="{FF2B5EF4-FFF2-40B4-BE49-F238E27FC236}">
                <a16:creationId xmlns:a16="http://schemas.microsoft.com/office/drawing/2014/main" id="{56DD6F52-C78D-92E9-307D-BA5996E40AA7}"/>
              </a:ext>
            </a:extLst>
          </p:cNvPr>
          <p:cNvPicPr>
            <a:picLocks noChangeAspect="1"/>
          </p:cNvPicPr>
          <p:nvPr/>
        </p:nvPicPr>
        <p:blipFill>
          <a:blip r:embed="rId2"/>
          <a:stretch>
            <a:fillRect/>
          </a:stretch>
        </p:blipFill>
        <p:spPr>
          <a:xfrm>
            <a:off x="783102" y="1083526"/>
            <a:ext cx="10625796" cy="5106259"/>
          </a:xfrm>
          <a:prstGeom prst="rect">
            <a:avLst/>
          </a:prstGeom>
        </p:spPr>
      </p:pic>
    </p:spTree>
    <p:extLst>
      <p:ext uri="{BB962C8B-B14F-4D97-AF65-F5344CB8AC3E}">
        <p14:creationId xmlns:p14="http://schemas.microsoft.com/office/powerpoint/2010/main" val="674294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F9D4B-FAB9-1361-FF41-9927B8B659DB}"/>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91DC0999-AE05-104B-554D-1DACFBAB9E14}"/>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16ED1D45-9F61-ABDE-3677-3771CCD2F867}"/>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5" name="TextBox 4">
            <a:extLst>
              <a:ext uri="{FF2B5EF4-FFF2-40B4-BE49-F238E27FC236}">
                <a16:creationId xmlns:a16="http://schemas.microsoft.com/office/drawing/2014/main" id="{7AFB107A-F95E-6552-EA98-273CEB5AF3AD}"/>
              </a:ext>
            </a:extLst>
          </p:cNvPr>
          <p:cNvSpPr txBox="1"/>
          <p:nvPr/>
        </p:nvSpPr>
        <p:spPr>
          <a:xfrm>
            <a:off x="550863" y="351692"/>
            <a:ext cx="10829900" cy="646331"/>
          </a:xfrm>
          <a:prstGeom prst="rect">
            <a:avLst/>
          </a:prstGeom>
          <a:noFill/>
        </p:spPr>
        <p:txBody>
          <a:bodyPr wrap="square" rtlCol="0">
            <a:spAutoFit/>
          </a:bodyPr>
          <a:lstStyle/>
          <a:p>
            <a:r>
              <a:rPr lang="en-US" sz="3600" dirty="0"/>
              <a:t>Graph for Variance Explained by 10 PCA Components</a:t>
            </a:r>
          </a:p>
        </p:txBody>
      </p:sp>
      <p:pic>
        <p:nvPicPr>
          <p:cNvPr id="7" name="Picture 6">
            <a:extLst>
              <a:ext uri="{FF2B5EF4-FFF2-40B4-BE49-F238E27FC236}">
                <a16:creationId xmlns:a16="http://schemas.microsoft.com/office/drawing/2014/main" id="{60FC37AE-98A4-275E-9187-0AC47A6CB302}"/>
              </a:ext>
            </a:extLst>
          </p:cNvPr>
          <p:cNvPicPr>
            <a:picLocks noChangeAspect="1"/>
          </p:cNvPicPr>
          <p:nvPr/>
        </p:nvPicPr>
        <p:blipFill>
          <a:blip r:embed="rId2"/>
          <a:stretch>
            <a:fillRect/>
          </a:stretch>
        </p:blipFill>
        <p:spPr>
          <a:xfrm>
            <a:off x="801858" y="1050346"/>
            <a:ext cx="10578905" cy="5455962"/>
          </a:xfrm>
          <a:prstGeom prst="rect">
            <a:avLst/>
          </a:prstGeom>
        </p:spPr>
      </p:pic>
    </p:spTree>
    <p:extLst>
      <p:ext uri="{BB962C8B-B14F-4D97-AF65-F5344CB8AC3E}">
        <p14:creationId xmlns:p14="http://schemas.microsoft.com/office/powerpoint/2010/main" val="288374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277409"/>
            <a:ext cx="5439119" cy="904975"/>
          </a:xfrm>
        </p:spPr>
        <p:txBody>
          <a:bodyPr/>
          <a:lstStyle/>
          <a:p>
            <a:pPr algn="ctr"/>
            <a:r>
              <a:rPr lang="en-US" sz="3600" b="0" i="0" dirty="0">
                <a:solidFill>
                  <a:schemeClr val="tx1">
                    <a:lumMod val="95000"/>
                  </a:schemeClr>
                </a:solidFill>
                <a:effectLst/>
                <a:latin typeface="Inter"/>
              </a:rPr>
              <a:t>Olist a Brazilian e-commerce</a:t>
            </a:r>
            <a:br>
              <a:rPr lang="en-US" sz="3600" b="0" i="0" dirty="0">
                <a:solidFill>
                  <a:srgbClr val="000000"/>
                </a:solidFill>
                <a:effectLst/>
                <a:latin typeface="Inter"/>
              </a:rPr>
            </a:br>
            <a:endParaRPr lang="en-US" sz="3600"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27389" y="973797"/>
            <a:ext cx="4520450" cy="5441700"/>
          </a:xfrm>
        </p:spPr>
        <p:txBody>
          <a:bodyPr/>
          <a:lstStyle/>
          <a:p>
            <a:r>
              <a:rPr lang="en-US" dirty="0">
                <a:solidFill>
                  <a:schemeClr val="tx1"/>
                </a:solidFill>
                <a:latin typeface="Calibri Light" panose="020F0302020204030204" pitchFamily="34" charset="0"/>
                <a:cs typeface="Calibri Light" panose="020F0302020204030204" pitchFamily="34" charset="0"/>
              </a:rPr>
              <a:t>Introduction</a:t>
            </a:r>
          </a:p>
          <a:p>
            <a:r>
              <a:rPr lang="en-US" i="0" dirty="0">
                <a:solidFill>
                  <a:schemeClr val="tx1"/>
                </a:solidFill>
                <a:effectLst/>
                <a:latin typeface="Calibri Light" panose="020F0302020204030204" pitchFamily="34" charset="0"/>
                <a:cs typeface="Calibri Light" panose="020F0302020204030204" pitchFamily="34" charset="0"/>
              </a:rPr>
              <a:t>Data Schema</a:t>
            </a:r>
          </a:p>
          <a:p>
            <a:r>
              <a:rPr lang="en-US" i="0" dirty="0">
                <a:solidFill>
                  <a:schemeClr val="tx1"/>
                </a:solidFill>
                <a:effectLst/>
                <a:latin typeface="Calibri Light" panose="020F0302020204030204" pitchFamily="34" charset="0"/>
                <a:cs typeface="Calibri Light" panose="020F0302020204030204" pitchFamily="34" charset="0"/>
              </a:rPr>
              <a:t>Cohort Analysis </a:t>
            </a:r>
          </a:p>
          <a:p>
            <a:r>
              <a:rPr lang="en-US" dirty="0">
                <a:solidFill>
                  <a:schemeClr val="tx1"/>
                </a:solidFill>
                <a:latin typeface="Calibri Light" panose="020F0302020204030204" pitchFamily="34" charset="0"/>
                <a:cs typeface="Calibri Light" panose="020F0302020204030204" pitchFamily="34" charset="0"/>
              </a:rPr>
              <a:t>Year/month wise new customer registration </a:t>
            </a:r>
          </a:p>
          <a:p>
            <a:r>
              <a:rPr lang="en-US" dirty="0">
                <a:solidFill>
                  <a:schemeClr val="tx1"/>
                </a:solidFill>
                <a:latin typeface="Calibri Light" panose="020F0302020204030204" pitchFamily="34" charset="0"/>
                <a:cs typeface="Calibri Light" panose="020F0302020204030204" pitchFamily="34" charset="0"/>
              </a:rPr>
              <a:t>Galvanization by Product Categories</a:t>
            </a:r>
          </a:p>
          <a:p>
            <a:r>
              <a:rPr lang="en-US" dirty="0">
                <a:solidFill>
                  <a:schemeClr val="tx1"/>
                </a:solidFill>
                <a:latin typeface="Calibri Light" panose="020F0302020204030204" pitchFamily="34" charset="0"/>
                <a:cs typeface="Calibri Light" panose="020F0302020204030204" pitchFamily="34" charset="0"/>
              </a:rPr>
              <a:t>Statistical check of numerical variables</a:t>
            </a:r>
          </a:p>
          <a:p>
            <a:r>
              <a:rPr lang="en-US" i="0" dirty="0">
                <a:solidFill>
                  <a:schemeClr val="tx1"/>
                </a:solidFill>
                <a:effectLst/>
                <a:latin typeface="Calibri Light" panose="020F0302020204030204" pitchFamily="34" charset="0"/>
                <a:cs typeface="Calibri Light" panose="020F0302020204030204" pitchFamily="34" charset="0"/>
              </a:rPr>
              <a:t>Principal Component Analysis</a:t>
            </a:r>
          </a:p>
          <a:p>
            <a:r>
              <a:rPr lang="en-US" dirty="0">
                <a:solidFill>
                  <a:schemeClr val="tx1"/>
                </a:solidFill>
                <a:latin typeface="Calibri Light" panose="020F0302020204030204" pitchFamily="34" charset="0"/>
                <a:cs typeface="Calibri Light" panose="020F0302020204030204" pitchFamily="34" charset="0"/>
              </a:rPr>
              <a:t>K-</a:t>
            </a:r>
            <a:r>
              <a:rPr lang="en-US" i="0" dirty="0">
                <a:solidFill>
                  <a:schemeClr val="tx1"/>
                </a:solidFill>
                <a:effectLst/>
                <a:latin typeface="Calibri Light" panose="020F0302020204030204" pitchFamily="34" charset="0"/>
                <a:cs typeface="Calibri Light" panose="020F0302020204030204" pitchFamily="34" charset="0"/>
              </a:rPr>
              <a:t>Means Clustering</a:t>
            </a:r>
          </a:p>
          <a:p>
            <a:r>
              <a:rPr lang="en-US" dirty="0">
                <a:solidFill>
                  <a:schemeClr val="tx1"/>
                </a:solidFill>
                <a:latin typeface="Calibri Light" panose="020F0302020204030204" pitchFamily="34" charset="0"/>
                <a:cs typeface="Calibri Light" panose="020F0302020204030204" pitchFamily="34" charset="0"/>
              </a:rPr>
              <a:t>Silhouette Score</a:t>
            </a:r>
          </a:p>
          <a:p>
            <a:r>
              <a:rPr lang="en-US" dirty="0">
                <a:solidFill>
                  <a:schemeClr val="tx1"/>
                </a:solidFill>
                <a:latin typeface="Calibri Light" panose="020F0302020204030204" pitchFamily="34" charset="0"/>
                <a:cs typeface="Calibri Light" panose="020F0302020204030204" pitchFamily="34" charset="0"/>
              </a:rPr>
              <a:t>Important Variables For Defining Clusters</a:t>
            </a:r>
          </a:p>
          <a:p>
            <a:endParaRPr lang="en-US" sz="2000" dirty="0"/>
          </a:p>
          <a:p>
            <a:endParaRPr lang="en-US" dirty="0">
              <a:solidFill>
                <a:schemeClr val="tx1"/>
              </a:solidFill>
            </a:endParaRP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harpenSoften amount="58000"/>
                    </a14:imgEffect>
                    <a14:imgEffect>
                      <a14:brightnessContrast bright="11000" contrast="24000"/>
                    </a14:imgEffect>
                  </a14:imgLayer>
                </a14:imgProps>
              </a:ext>
            </a:extLst>
          </a:blip>
          <a:srcRect l="16918" r="16918"/>
          <a:stretch/>
        </p:blipFill>
        <p:spPr>
          <a:xfrm>
            <a:off x="5208928" y="1596771"/>
            <a:ext cx="3448558" cy="3448558"/>
          </a:xfrm>
        </p:spPr>
      </p:pic>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Lst>
          </a:blip>
          <a:srcRect/>
          <a:stretch/>
        </p:blipFill>
        <p:spPr>
          <a:xfrm>
            <a:off x="8918575" y="596392"/>
            <a:ext cx="2263776" cy="2263776"/>
          </a:xfr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7"/>
          <a:srcRect l="4117" r="4117"/>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270422" y="6528361"/>
            <a:ext cx="6379210" cy="153888"/>
          </a:xfrm>
        </p:spPr>
        <p:txBody>
          <a:bodyPr/>
          <a:lstStyle/>
          <a:p>
            <a:r>
              <a:rPr lang="en-US" dirty="0"/>
              <a:t>Olist</a:t>
            </a:r>
            <a:r>
              <a:rPr lang="en-US" sz="1050" i="0" dirty="0">
                <a:solidFill>
                  <a:schemeClr val="tx1">
                    <a:lumMod val="95000"/>
                  </a:schemeClr>
                </a:solidFill>
                <a:effectLst/>
                <a:latin typeface="zeitung"/>
              </a:rPr>
              <a:t> </a:t>
            </a:r>
            <a:r>
              <a:rPr lang="en-US" dirty="0"/>
              <a:t>eCommerce-Analytics</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34C697-BCF1-D9C6-7439-E12359D38A5F}"/>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CDE010F4-80CB-7B7E-7A26-F40D5BE656CF}"/>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5CB2D763-C642-D4AA-0E7F-035FCCE13E90}"/>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5" name="TextBox 4">
            <a:extLst>
              <a:ext uri="{FF2B5EF4-FFF2-40B4-BE49-F238E27FC236}">
                <a16:creationId xmlns:a16="http://schemas.microsoft.com/office/drawing/2014/main" id="{8ADE12A9-4A42-F8A2-91A6-9E266FD7A083}"/>
              </a:ext>
            </a:extLst>
          </p:cNvPr>
          <p:cNvSpPr txBox="1"/>
          <p:nvPr/>
        </p:nvSpPr>
        <p:spPr>
          <a:xfrm>
            <a:off x="550863" y="323557"/>
            <a:ext cx="10478208" cy="1384995"/>
          </a:xfrm>
          <a:prstGeom prst="rect">
            <a:avLst/>
          </a:prstGeom>
          <a:noFill/>
        </p:spPr>
        <p:txBody>
          <a:bodyPr wrap="square" rtlCol="0">
            <a:spAutoFit/>
          </a:bodyPr>
          <a:lstStyle/>
          <a:p>
            <a:r>
              <a:rPr lang="en-US" sz="3600" b="1" dirty="0">
                <a:latin typeface="Helvetica Neue"/>
              </a:rPr>
              <a:t>K-</a:t>
            </a:r>
            <a:r>
              <a:rPr lang="en-US" sz="3600" b="1" i="0" dirty="0">
                <a:effectLst/>
                <a:latin typeface="Helvetica Neue"/>
              </a:rPr>
              <a:t>Means Clustering</a:t>
            </a:r>
          </a:p>
          <a:p>
            <a:endParaRPr lang="en-US" sz="1200" b="1" i="0" dirty="0">
              <a:effectLst/>
              <a:latin typeface="Helvetica Neue"/>
            </a:endParaRPr>
          </a:p>
          <a:p>
            <a:r>
              <a:rPr lang="en-US" dirty="0">
                <a:latin typeface="Helvetica Neue"/>
              </a:rPr>
              <a:t>Determining number of clusters using WCSS( Within cluster sum of square)</a:t>
            </a:r>
            <a:r>
              <a:rPr lang="en-US" b="1" dirty="0">
                <a:latin typeface="Helvetica Neue"/>
              </a:rPr>
              <a:t> </a:t>
            </a:r>
            <a:endParaRPr lang="en-US" b="1" i="0" dirty="0">
              <a:effectLst/>
              <a:latin typeface="Helvetica Neue"/>
            </a:endParaRPr>
          </a:p>
          <a:p>
            <a:endParaRPr lang="en-US" dirty="0"/>
          </a:p>
        </p:txBody>
      </p:sp>
      <p:pic>
        <p:nvPicPr>
          <p:cNvPr id="7" name="Picture 6">
            <a:extLst>
              <a:ext uri="{FF2B5EF4-FFF2-40B4-BE49-F238E27FC236}">
                <a16:creationId xmlns:a16="http://schemas.microsoft.com/office/drawing/2014/main" id="{E9399F6E-57D0-B1FA-E084-58B7240D6018}"/>
              </a:ext>
            </a:extLst>
          </p:cNvPr>
          <p:cNvPicPr>
            <a:picLocks noChangeAspect="1"/>
          </p:cNvPicPr>
          <p:nvPr/>
        </p:nvPicPr>
        <p:blipFill>
          <a:blip r:embed="rId2"/>
          <a:srcRect/>
          <a:stretch/>
        </p:blipFill>
        <p:spPr>
          <a:xfrm>
            <a:off x="1266093" y="1478012"/>
            <a:ext cx="9453489" cy="5029200"/>
          </a:xfrm>
          <a:prstGeom prst="rect">
            <a:avLst/>
          </a:prstGeom>
        </p:spPr>
      </p:pic>
    </p:spTree>
    <p:extLst>
      <p:ext uri="{BB962C8B-B14F-4D97-AF65-F5344CB8AC3E}">
        <p14:creationId xmlns:p14="http://schemas.microsoft.com/office/powerpoint/2010/main" val="3414725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3F267E-E790-FB3B-C900-FF32E5E039A0}"/>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0C6ABCF2-6D19-5655-D071-9CD329B88524}"/>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858C6810-F62F-401A-C1E3-324F73ACFD64}"/>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5" name="TextBox 4">
            <a:extLst>
              <a:ext uri="{FF2B5EF4-FFF2-40B4-BE49-F238E27FC236}">
                <a16:creationId xmlns:a16="http://schemas.microsoft.com/office/drawing/2014/main" id="{F592A1A6-5E49-B1F8-D953-C5644AF1FBF6}"/>
              </a:ext>
            </a:extLst>
          </p:cNvPr>
          <p:cNvSpPr txBox="1"/>
          <p:nvPr/>
        </p:nvSpPr>
        <p:spPr>
          <a:xfrm>
            <a:off x="550863" y="759244"/>
            <a:ext cx="10185010" cy="646331"/>
          </a:xfrm>
          <a:prstGeom prst="rect">
            <a:avLst/>
          </a:prstGeom>
          <a:noFill/>
        </p:spPr>
        <p:txBody>
          <a:bodyPr wrap="square" rtlCol="0">
            <a:spAutoFit/>
          </a:bodyPr>
          <a:lstStyle/>
          <a:p>
            <a:r>
              <a:rPr lang="en-US" sz="3600" dirty="0"/>
              <a:t>Silhouette Score</a:t>
            </a:r>
          </a:p>
        </p:txBody>
      </p:sp>
      <p:pic>
        <p:nvPicPr>
          <p:cNvPr id="7" name="Picture 6">
            <a:extLst>
              <a:ext uri="{FF2B5EF4-FFF2-40B4-BE49-F238E27FC236}">
                <a16:creationId xmlns:a16="http://schemas.microsoft.com/office/drawing/2014/main" id="{15A48E07-3FE9-B5AF-58E9-F39E67F1EB59}"/>
              </a:ext>
            </a:extLst>
          </p:cNvPr>
          <p:cNvPicPr>
            <a:picLocks noChangeAspect="1"/>
          </p:cNvPicPr>
          <p:nvPr/>
        </p:nvPicPr>
        <p:blipFill>
          <a:blip r:embed="rId2"/>
          <a:stretch>
            <a:fillRect/>
          </a:stretch>
        </p:blipFill>
        <p:spPr>
          <a:xfrm>
            <a:off x="603678" y="1962936"/>
            <a:ext cx="10984644" cy="3986915"/>
          </a:xfrm>
          <a:prstGeom prst="rect">
            <a:avLst/>
          </a:prstGeom>
        </p:spPr>
      </p:pic>
    </p:spTree>
    <p:extLst>
      <p:ext uri="{BB962C8B-B14F-4D97-AF65-F5344CB8AC3E}">
        <p14:creationId xmlns:p14="http://schemas.microsoft.com/office/powerpoint/2010/main" val="196123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1B1B-C4CC-D40A-E962-7D0C5B5262BA}"/>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5AB0934B-9020-A8E8-0D6C-092A414D6CD7}"/>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7297340A-80B4-DD12-09BF-6ECCB82C1C4F}"/>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5" name="TextBox 4">
            <a:extLst>
              <a:ext uri="{FF2B5EF4-FFF2-40B4-BE49-F238E27FC236}">
                <a16:creationId xmlns:a16="http://schemas.microsoft.com/office/drawing/2014/main" id="{FD6D2F1A-5DE5-DBE7-9CA0-E4C71A567F29}"/>
              </a:ext>
            </a:extLst>
          </p:cNvPr>
          <p:cNvSpPr txBox="1"/>
          <p:nvPr/>
        </p:nvSpPr>
        <p:spPr>
          <a:xfrm>
            <a:off x="606070" y="207013"/>
            <a:ext cx="10562614" cy="646331"/>
          </a:xfrm>
          <a:prstGeom prst="rect">
            <a:avLst/>
          </a:prstGeom>
          <a:noFill/>
        </p:spPr>
        <p:txBody>
          <a:bodyPr wrap="square" rtlCol="0">
            <a:spAutoFit/>
          </a:bodyPr>
          <a:lstStyle/>
          <a:p>
            <a:r>
              <a:rPr lang="en-US" sz="3600" dirty="0"/>
              <a:t>Formed Clusters</a:t>
            </a:r>
          </a:p>
        </p:txBody>
      </p:sp>
      <p:pic>
        <p:nvPicPr>
          <p:cNvPr id="7" name="Picture 6">
            <a:extLst>
              <a:ext uri="{FF2B5EF4-FFF2-40B4-BE49-F238E27FC236}">
                <a16:creationId xmlns:a16="http://schemas.microsoft.com/office/drawing/2014/main" id="{98993A66-E712-0CBF-E38A-98322D90682A}"/>
              </a:ext>
            </a:extLst>
          </p:cNvPr>
          <p:cNvPicPr>
            <a:picLocks noChangeAspect="1"/>
          </p:cNvPicPr>
          <p:nvPr/>
        </p:nvPicPr>
        <p:blipFill>
          <a:blip r:embed="rId2"/>
          <a:stretch>
            <a:fillRect/>
          </a:stretch>
        </p:blipFill>
        <p:spPr>
          <a:xfrm>
            <a:off x="1553707" y="970671"/>
            <a:ext cx="9084586" cy="5536541"/>
          </a:xfrm>
          <a:prstGeom prst="rect">
            <a:avLst/>
          </a:prstGeom>
        </p:spPr>
      </p:pic>
    </p:spTree>
    <p:extLst>
      <p:ext uri="{BB962C8B-B14F-4D97-AF65-F5344CB8AC3E}">
        <p14:creationId xmlns:p14="http://schemas.microsoft.com/office/powerpoint/2010/main" val="145309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74C5BB-15E0-B646-4766-175449CAA779}"/>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5B921E15-F93D-833B-13EF-608E96503FB5}"/>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00F5D2C1-0842-26E6-522C-E362FE61B8EA}"/>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7" name="TextBox 6">
            <a:extLst>
              <a:ext uri="{FF2B5EF4-FFF2-40B4-BE49-F238E27FC236}">
                <a16:creationId xmlns:a16="http://schemas.microsoft.com/office/drawing/2014/main" id="{2836F598-AEE0-FC8C-6473-C8CAE2B40BA6}"/>
              </a:ext>
            </a:extLst>
          </p:cNvPr>
          <p:cNvSpPr txBox="1"/>
          <p:nvPr/>
        </p:nvSpPr>
        <p:spPr>
          <a:xfrm>
            <a:off x="436099" y="407963"/>
            <a:ext cx="10719581" cy="646331"/>
          </a:xfrm>
          <a:prstGeom prst="rect">
            <a:avLst/>
          </a:prstGeom>
          <a:noFill/>
        </p:spPr>
        <p:txBody>
          <a:bodyPr wrap="square" rtlCol="0">
            <a:spAutoFit/>
          </a:bodyPr>
          <a:lstStyle/>
          <a:p>
            <a:r>
              <a:rPr lang="en-US" sz="3600" dirty="0"/>
              <a:t>Number of Customer in Each Cluster</a:t>
            </a:r>
          </a:p>
        </p:txBody>
      </p:sp>
      <p:pic>
        <p:nvPicPr>
          <p:cNvPr id="9" name="Picture 8">
            <a:extLst>
              <a:ext uri="{FF2B5EF4-FFF2-40B4-BE49-F238E27FC236}">
                <a16:creationId xmlns:a16="http://schemas.microsoft.com/office/drawing/2014/main" id="{987DDCB9-BF7F-A74F-8CBD-BC5EBD4D1F2B}"/>
              </a:ext>
            </a:extLst>
          </p:cNvPr>
          <p:cNvPicPr>
            <a:picLocks noChangeAspect="1"/>
          </p:cNvPicPr>
          <p:nvPr/>
        </p:nvPicPr>
        <p:blipFill>
          <a:blip r:embed="rId2"/>
          <a:stretch>
            <a:fillRect/>
          </a:stretch>
        </p:blipFill>
        <p:spPr>
          <a:xfrm>
            <a:off x="550862" y="1149195"/>
            <a:ext cx="11090275" cy="4998387"/>
          </a:xfrm>
          <a:prstGeom prst="rect">
            <a:avLst/>
          </a:prstGeom>
        </p:spPr>
      </p:pic>
    </p:spTree>
    <p:extLst>
      <p:ext uri="{BB962C8B-B14F-4D97-AF65-F5344CB8AC3E}">
        <p14:creationId xmlns:p14="http://schemas.microsoft.com/office/powerpoint/2010/main" val="15110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D7CFF-34E9-A8A4-6130-3CAFE919E6A3}"/>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8E4E242A-5C45-8A50-6959-B1D8AA6EED10}"/>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809E8825-1DF4-2500-C714-DD0C210CD3A3}"/>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5" name="TextBox 4">
            <a:extLst>
              <a:ext uri="{FF2B5EF4-FFF2-40B4-BE49-F238E27FC236}">
                <a16:creationId xmlns:a16="http://schemas.microsoft.com/office/drawing/2014/main" id="{6CBF0E41-09EA-7F56-6A09-FFEBFBD3D68F}"/>
              </a:ext>
            </a:extLst>
          </p:cNvPr>
          <p:cNvSpPr txBox="1"/>
          <p:nvPr/>
        </p:nvSpPr>
        <p:spPr>
          <a:xfrm>
            <a:off x="703385" y="492369"/>
            <a:ext cx="11282289" cy="646331"/>
          </a:xfrm>
          <a:prstGeom prst="rect">
            <a:avLst/>
          </a:prstGeom>
          <a:noFill/>
        </p:spPr>
        <p:txBody>
          <a:bodyPr wrap="square" rtlCol="0">
            <a:spAutoFit/>
          </a:bodyPr>
          <a:lstStyle/>
          <a:p>
            <a:r>
              <a:rPr lang="en-US" sz="3600" dirty="0"/>
              <a:t>Important Variables For Defining Clusters</a:t>
            </a:r>
          </a:p>
        </p:txBody>
      </p:sp>
      <p:sp>
        <p:nvSpPr>
          <p:cNvPr id="6" name="TextBox 5">
            <a:extLst>
              <a:ext uri="{FF2B5EF4-FFF2-40B4-BE49-F238E27FC236}">
                <a16:creationId xmlns:a16="http://schemas.microsoft.com/office/drawing/2014/main" id="{3D7BFB6C-89F9-516B-CA93-56B33BF7A717}"/>
              </a:ext>
            </a:extLst>
          </p:cNvPr>
          <p:cNvSpPr txBox="1"/>
          <p:nvPr/>
        </p:nvSpPr>
        <p:spPr>
          <a:xfrm>
            <a:off x="815926" y="1406769"/>
            <a:ext cx="10128739" cy="2554545"/>
          </a:xfrm>
          <a:prstGeom prst="rect">
            <a:avLst/>
          </a:prstGeom>
          <a:noFill/>
        </p:spPr>
        <p:txBody>
          <a:bodyPr wrap="square" rtlCol="0">
            <a:spAutoFit/>
          </a:bodyPr>
          <a:lstStyle/>
          <a:p>
            <a:pPr algn="l">
              <a:buFont typeface="+mj-lt"/>
              <a:buAutoNum type="arabicPeriod"/>
            </a:pPr>
            <a:r>
              <a:rPr lang="en-US" b="0" i="0" u="sng" dirty="0">
                <a:effectLst/>
                <a:latin typeface="Helvetica Neue"/>
              </a:rPr>
              <a:t>Estimated Lead</a:t>
            </a:r>
            <a:r>
              <a:rPr lang="en-US" u="sng" dirty="0">
                <a:latin typeface="Helvetica Neue"/>
              </a:rPr>
              <a:t> Time</a:t>
            </a:r>
            <a:r>
              <a:rPr lang="en-US" dirty="0">
                <a:latin typeface="Helvetica Neue"/>
              </a:rPr>
              <a:t>: </a:t>
            </a:r>
            <a:r>
              <a:rPr lang="en-US" sz="1600" dirty="0">
                <a:latin typeface="Helvetica Neue"/>
              </a:rPr>
              <a:t>I</a:t>
            </a:r>
            <a:r>
              <a:rPr lang="en-US" sz="1600" b="0" i="0" dirty="0">
                <a:effectLst/>
                <a:latin typeface="Helvetica Neue"/>
              </a:rPr>
              <a:t>s the estimated total time for a product to reach customer after placing the order.</a:t>
            </a:r>
          </a:p>
          <a:p>
            <a:pPr algn="l">
              <a:buFont typeface="+mj-lt"/>
              <a:buAutoNum type="arabicPeriod"/>
            </a:pPr>
            <a:r>
              <a:rPr lang="en-US" u="sng" dirty="0">
                <a:latin typeface="Helvetica Neue"/>
              </a:rPr>
              <a:t>A</a:t>
            </a:r>
            <a:r>
              <a:rPr lang="en-US" b="0" i="0" u="sng" dirty="0">
                <a:effectLst/>
                <a:latin typeface="Helvetica Neue"/>
              </a:rPr>
              <a:t>ctual </a:t>
            </a:r>
            <a:r>
              <a:rPr lang="en-US" u="sng" dirty="0">
                <a:latin typeface="Helvetica Neue"/>
              </a:rPr>
              <a:t>L</a:t>
            </a:r>
            <a:r>
              <a:rPr lang="en-US" b="0" i="0" u="sng" dirty="0">
                <a:effectLst/>
                <a:latin typeface="Helvetica Neue"/>
              </a:rPr>
              <a:t>ead </a:t>
            </a:r>
            <a:r>
              <a:rPr lang="en-US" u="sng" dirty="0">
                <a:latin typeface="Helvetica Neue"/>
              </a:rPr>
              <a:t>Ti</a:t>
            </a:r>
            <a:r>
              <a:rPr lang="en-US" b="0" i="0" u="sng" dirty="0">
                <a:effectLst/>
                <a:latin typeface="Helvetica Neue"/>
              </a:rPr>
              <a:t>me</a:t>
            </a:r>
            <a:r>
              <a:rPr lang="en-US" b="0" i="0" dirty="0">
                <a:effectLst/>
                <a:latin typeface="Helvetica Neue"/>
              </a:rPr>
              <a:t>: </a:t>
            </a:r>
            <a:r>
              <a:rPr lang="en-US" sz="1600" b="0" i="0" dirty="0">
                <a:effectLst/>
                <a:latin typeface="Helvetica Neue"/>
              </a:rPr>
              <a:t>I</a:t>
            </a:r>
            <a:r>
              <a:rPr lang="en-US" sz="1600" dirty="0">
                <a:latin typeface="Helvetica Neue"/>
              </a:rPr>
              <a:t>s the actual total time for a product to reach customer after placing the order.</a:t>
            </a:r>
          </a:p>
          <a:p>
            <a:pPr algn="l">
              <a:buFont typeface="+mj-lt"/>
              <a:buAutoNum type="arabicPeriod"/>
            </a:pPr>
            <a:r>
              <a:rPr lang="en-US" b="0" i="0" u="sng" dirty="0">
                <a:effectLst/>
                <a:latin typeface="Helvetica Neue"/>
              </a:rPr>
              <a:t>Approval to</a:t>
            </a:r>
            <a:r>
              <a:rPr lang="en-US" u="sng" dirty="0">
                <a:latin typeface="Helvetica Neue"/>
              </a:rPr>
              <a:t> </a:t>
            </a:r>
            <a:r>
              <a:rPr lang="en-US" b="0" i="0" u="sng" dirty="0">
                <a:effectLst/>
                <a:latin typeface="Helvetica Neue"/>
              </a:rPr>
              <a:t>Carrier </a:t>
            </a:r>
            <a:r>
              <a:rPr lang="en-US" b="0" i="0" dirty="0">
                <a:effectLst/>
                <a:latin typeface="Helvetica Neue"/>
              </a:rPr>
              <a:t>: </a:t>
            </a:r>
            <a:r>
              <a:rPr lang="en-US" sz="1600" b="0" i="0" dirty="0">
                <a:effectLst/>
                <a:latin typeface="Helvetica Neue"/>
              </a:rPr>
              <a:t>T</a:t>
            </a:r>
            <a:r>
              <a:rPr lang="en-US" sz="1600" dirty="0">
                <a:latin typeface="Helvetica Neue"/>
              </a:rPr>
              <a:t>ime take for the product to reach the carrier after the confirmation of the product purchase</a:t>
            </a:r>
          </a:p>
          <a:p>
            <a:pPr algn="l">
              <a:buFont typeface="+mj-lt"/>
              <a:buAutoNum type="arabicPeriod"/>
            </a:pPr>
            <a:r>
              <a:rPr lang="en-US" b="0" i="0" u="sng" dirty="0">
                <a:effectLst/>
                <a:latin typeface="Helvetica Neue"/>
              </a:rPr>
              <a:t>Purchase Month</a:t>
            </a:r>
            <a:r>
              <a:rPr lang="en-US" b="0" i="0" dirty="0">
                <a:effectLst/>
                <a:latin typeface="Helvetica Neue"/>
              </a:rPr>
              <a:t>: </a:t>
            </a:r>
            <a:r>
              <a:rPr lang="en-US" sz="1600" dirty="0">
                <a:latin typeface="Helvetica Neue"/>
              </a:rPr>
              <a:t>Columns provide the information of the month when the order is placed.</a:t>
            </a:r>
          </a:p>
          <a:p>
            <a:pPr algn="l">
              <a:buFont typeface="+mj-lt"/>
              <a:buAutoNum type="arabicPeriod"/>
            </a:pPr>
            <a:r>
              <a:rPr lang="en-US" b="0" i="0" u="sng" dirty="0">
                <a:effectLst/>
                <a:latin typeface="Helvetica Neue"/>
              </a:rPr>
              <a:t>Freight Value</a:t>
            </a:r>
            <a:r>
              <a:rPr lang="en-US" b="0" i="0" dirty="0">
                <a:effectLst/>
                <a:latin typeface="Helvetica Neue"/>
              </a:rPr>
              <a:t>: </a:t>
            </a:r>
            <a:r>
              <a:rPr lang="en-US" b="0" i="0" dirty="0">
                <a:effectLst/>
                <a:latin typeface="Inter"/>
              </a:rPr>
              <a:t>Delivery Cost/Item, charged from a customer.</a:t>
            </a:r>
            <a:endParaRPr lang="en-US" dirty="0">
              <a:latin typeface="Helvetica Neue"/>
            </a:endParaRPr>
          </a:p>
          <a:p>
            <a:pPr algn="l">
              <a:buFont typeface="+mj-lt"/>
              <a:buAutoNum type="arabicPeriod"/>
            </a:pPr>
            <a:r>
              <a:rPr lang="en-US" b="0" i="0" u="sng" dirty="0">
                <a:effectLst/>
                <a:latin typeface="Helvetica Neue"/>
              </a:rPr>
              <a:t>Total </a:t>
            </a:r>
            <a:r>
              <a:rPr lang="en-US" u="sng" dirty="0">
                <a:latin typeface="Helvetica Neue"/>
              </a:rPr>
              <a:t>O</a:t>
            </a:r>
            <a:r>
              <a:rPr lang="en-US" b="0" i="0" u="sng" dirty="0">
                <a:effectLst/>
                <a:latin typeface="Helvetica Neue"/>
              </a:rPr>
              <a:t>rder</a:t>
            </a:r>
            <a:r>
              <a:rPr lang="en-US" u="sng" dirty="0">
                <a:latin typeface="Helvetica Neue"/>
              </a:rPr>
              <a:t> C</a:t>
            </a:r>
            <a:r>
              <a:rPr lang="en-US" b="0" i="0" u="sng" dirty="0">
                <a:effectLst/>
                <a:latin typeface="Helvetica Neue"/>
              </a:rPr>
              <a:t>ost</a:t>
            </a:r>
            <a:r>
              <a:rPr lang="en-US" b="0" i="0" dirty="0">
                <a:effectLst/>
                <a:latin typeface="Helvetica Neue"/>
              </a:rPr>
              <a:t>: </a:t>
            </a:r>
            <a:r>
              <a:rPr lang="en-US" dirty="0">
                <a:latin typeface="Inter"/>
              </a:rPr>
              <a:t>Net price of product.</a:t>
            </a:r>
          </a:p>
          <a:p>
            <a:pPr algn="l">
              <a:buFont typeface="+mj-lt"/>
              <a:buAutoNum type="arabicPeriod"/>
            </a:pPr>
            <a:r>
              <a:rPr lang="en-US" b="0" i="0" u="sng" dirty="0">
                <a:effectLst/>
                <a:latin typeface="Helvetica Neue"/>
              </a:rPr>
              <a:t>Product </a:t>
            </a:r>
            <a:r>
              <a:rPr lang="en-US" u="sng" dirty="0">
                <a:latin typeface="Helvetica Neue"/>
              </a:rPr>
              <a:t>H</a:t>
            </a:r>
            <a:r>
              <a:rPr lang="en-US" b="0" i="0" u="sng" dirty="0">
                <a:effectLst/>
                <a:latin typeface="Helvetica Neue"/>
              </a:rPr>
              <a:t>eight</a:t>
            </a:r>
            <a:r>
              <a:rPr lang="en-US" u="sng" dirty="0">
                <a:latin typeface="Helvetica Neue"/>
              </a:rPr>
              <a:t> (</a:t>
            </a:r>
            <a:r>
              <a:rPr lang="en-US" b="0" i="0" u="sng" dirty="0">
                <a:effectLst/>
                <a:latin typeface="Helvetica Neue"/>
              </a:rPr>
              <a:t>cm)</a:t>
            </a:r>
            <a:r>
              <a:rPr lang="en-US" b="0" i="0" dirty="0">
                <a:effectLst/>
                <a:latin typeface="Helvetica Neue"/>
              </a:rPr>
              <a:t>: </a:t>
            </a:r>
            <a:r>
              <a:rPr lang="en-US" dirty="0">
                <a:latin typeface="Inter"/>
              </a:rPr>
              <a:t>Height</a:t>
            </a:r>
            <a:r>
              <a:rPr lang="en-US" b="0" i="0" dirty="0">
                <a:effectLst/>
                <a:latin typeface="Inter"/>
              </a:rPr>
              <a:t> of the product in centimeters.</a:t>
            </a:r>
            <a:endParaRPr lang="en-US" b="0" i="0" dirty="0">
              <a:effectLst/>
              <a:latin typeface="Helvetica Neue"/>
            </a:endParaRPr>
          </a:p>
          <a:p>
            <a:pPr algn="l">
              <a:buFont typeface="+mj-lt"/>
              <a:buAutoNum type="arabicPeriod"/>
            </a:pPr>
            <a:r>
              <a:rPr lang="en-US" b="0" i="0" u="sng" dirty="0">
                <a:effectLst/>
                <a:latin typeface="Helvetica Neue"/>
              </a:rPr>
              <a:t>Product </a:t>
            </a:r>
            <a:r>
              <a:rPr lang="en-US" u="sng" dirty="0">
                <a:latin typeface="Helvetica Neue"/>
              </a:rPr>
              <a:t>W</a:t>
            </a:r>
            <a:r>
              <a:rPr lang="en-US" b="0" i="0" u="sng" dirty="0">
                <a:effectLst/>
                <a:latin typeface="Helvetica Neue"/>
              </a:rPr>
              <a:t>eight</a:t>
            </a:r>
            <a:r>
              <a:rPr lang="en-US" u="sng" dirty="0">
                <a:latin typeface="Helvetica Neue"/>
              </a:rPr>
              <a:t> (</a:t>
            </a:r>
            <a:r>
              <a:rPr lang="en-US" b="0" i="0" u="sng" dirty="0">
                <a:effectLst/>
                <a:latin typeface="Helvetica Neue"/>
              </a:rPr>
              <a:t>g):</a:t>
            </a:r>
            <a:r>
              <a:rPr lang="en-US" b="0" i="0" dirty="0">
                <a:effectLst/>
                <a:latin typeface="Inter"/>
              </a:rPr>
              <a:t> </a:t>
            </a:r>
            <a:r>
              <a:rPr lang="en-US" dirty="0">
                <a:latin typeface="Inter"/>
              </a:rPr>
              <a:t>Weight of the product in grams</a:t>
            </a:r>
          </a:p>
        </p:txBody>
      </p:sp>
    </p:spTree>
    <p:extLst>
      <p:ext uri="{BB962C8B-B14F-4D97-AF65-F5344CB8AC3E}">
        <p14:creationId xmlns:p14="http://schemas.microsoft.com/office/powerpoint/2010/main" val="618570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120760"/>
            <a:ext cx="4500562" cy="1950700"/>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7737"/>
            <a:ext cx="12192000" cy="3693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121488"/>
            <a:ext cx="6221412" cy="1950700"/>
          </a:xfrm>
        </p:spPr>
        <p:txBody>
          <a:bodyPr>
            <a:normAutofit/>
          </a:bodyPr>
          <a:lstStyle/>
          <a:p>
            <a:r>
              <a:rPr lang="en-US" dirty="0"/>
              <a:t>From this we can conclude that the customer base depends on the price of the product, the duration of delivery of the product after the order, the size of the product and the month of purchase.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Olist eCommerce-Analytics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Tree>
    <p:extLst>
      <p:ext uri="{BB962C8B-B14F-4D97-AF65-F5344CB8AC3E}">
        <p14:creationId xmlns:p14="http://schemas.microsoft.com/office/powerpoint/2010/main" val="3521561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sz="2800" dirty="0"/>
              <a:t>Sneha Rani Sarkar</a:t>
            </a:r>
          </a:p>
          <a:p>
            <a:pPr>
              <a:spcBef>
                <a:spcPts val="0"/>
              </a:spcBef>
              <a:spcAft>
                <a:spcPts val="0"/>
              </a:spcAft>
            </a:pPr>
            <a:r>
              <a:rPr lang="en-US" sz="2000" dirty="0"/>
              <a:t>PGA-25</a:t>
            </a:r>
          </a:p>
          <a:p>
            <a:pPr>
              <a:spcBef>
                <a:spcPts val="0"/>
              </a:spcBef>
              <a:spcAft>
                <a:spcPts val="0"/>
              </a:spcAft>
            </a:pPr>
            <a:r>
              <a:rPr lang="en-US" sz="1800" dirty="0">
                <a:hlinkClick r:id="rId2"/>
              </a:rPr>
              <a:t>snehasarkar081995@gmail.com</a:t>
            </a:r>
            <a:endParaRPr lang="en-US" sz="1800" dirty="0"/>
          </a:p>
          <a:p>
            <a:pPr>
              <a:spcBef>
                <a:spcPts val="0"/>
              </a:spcBef>
              <a:spcAft>
                <a:spcPts val="0"/>
              </a:spcAft>
            </a:pPr>
            <a:r>
              <a:rPr lang="en-US" sz="1800" dirty="0">
                <a:hlinkClick r:id="rId3"/>
              </a:rPr>
              <a:t>https://github.com/snehasarkar95</a:t>
            </a:r>
            <a:endParaRPr lang="en-US" sz="1800"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Olist eCommerce-Analytics</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4211496"/>
            <a:ext cx="3636824" cy="1858663"/>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Olist eCommerce-Analytics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081670" y="4213525"/>
            <a:ext cx="7752521" cy="2121014"/>
          </a:xfrm>
          <a:noFill/>
        </p:spPr>
        <p:txBody>
          <a:bodyPr>
            <a:normAutofit fontScale="92500"/>
          </a:bodyPr>
          <a:lstStyle/>
          <a:p>
            <a:pPr marL="0" indent="0">
              <a:buNone/>
            </a:pPr>
            <a:r>
              <a:rPr lang="en-US" dirty="0"/>
              <a:t>Olist is a Brazilian department store that operates in the e-commerce segment, but is not an e-commerce itself. It has been operating as a SaaS technology company since 2015. It offers store owners of any size a marketplace solution in the e-commerce segment to increase their sales, whether they have an online presence or not. So, the main goal is to identify customer buying behavior for a new client focused on launching a new product.</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3"/>
            <a:ext cx="12192000" cy="695399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325411"/>
            <a:ext cx="6737833" cy="683177"/>
          </a:xfrm>
        </p:spPr>
        <p:txBody>
          <a:bodyPr vert="horz" wrap="square" lIns="0" tIns="0" rIns="0" bIns="0" rtlCol="0" anchor="b" anchorCtr="0">
            <a:normAutofit fontScale="90000"/>
          </a:bodyPr>
          <a:lstStyle/>
          <a:p>
            <a:pPr algn="l" fontAlgn="base"/>
            <a:r>
              <a:rPr lang="en-US" b="1" i="0" dirty="0">
                <a:effectLst/>
                <a:latin typeface="Inter"/>
              </a:rPr>
              <a:t>Data Schema</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971264"/>
            <a:ext cx="8759973" cy="811688"/>
          </a:xfrm>
        </p:spPr>
        <p:txBody>
          <a:bodyPr vert="horz" wrap="square" lIns="0" tIns="0" rIns="0" bIns="0" rtlCol="0">
            <a:normAutofit/>
          </a:bodyPr>
          <a:lstStyle/>
          <a:p>
            <a:pPr marL="0" indent="0">
              <a:lnSpc>
                <a:spcPct val="100000"/>
              </a:lnSpc>
              <a:buNone/>
            </a:pPr>
            <a:r>
              <a:rPr lang="en-US" dirty="0"/>
              <a:t>The data is split into multiple data sets for better understanding and organization. The data schema for Olist is shown below:</a:t>
            </a:r>
            <a:endParaRPr lang="en-US" kern="1200" dirty="0">
              <a:solidFill>
                <a:schemeClr val="tx1"/>
              </a:solidFill>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Friday, March 24,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Olist eCommerce-Analytics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6" name="Picture 5">
            <a:extLst>
              <a:ext uri="{FF2B5EF4-FFF2-40B4-BE49-F238E27FC236}">
                <a16:creationId xmlns:a16="http://schemas.microsoft.com/office/drawing/2014/main" id="{427E6692-F60D-95DC-0245-12C5C706EB38}"/>
              </a:ext>
            </a:extLst>
          </p:cNvPr>
          <p:cNvPicPr>
            <a:picLocks noChangeAspect="1"/>
          </p:cNvPicPr>
          <p:nvPr/>
        </p:nvPicPr>
        <p:blipFill>
          <a:blip r:embed="rId4"/>
          <a:stretch>
            <a:fillRect/>
          </a:stretch>
        </p:blipFill>
        <p:spPr>
          <a:xfrm>
            <a:off x="550862" y="1794898"/>
            <a:ext cx="11090275" cy="4616327"/>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6"/>
            <a:ext cx="11091600" cy="791848"/>
          </a:xfrm>
        </p:spPr>
        <p:txBody>
          <a:bodyPr/>
          <a:lstStyle/>
          <a:p>
            <a:pPr algn="l"/>
            <a:r>
              <a:rPr lang="en-US" b="0" i="0" dirty="0">
                <a:effectLst/>
                <a:latin typeface="Inter"/>
              </a:rPr>
              <a:t>Cohort Analysis</a:t>
            </a:r>
            <a:br>
              <a:rPr lang="en-US" b="0" i="0" dirty="0">
                <a:solidFill>
                  <a:srgbClr val="000000"/>
                </a:solidFill>
                <a:effectLst/>
                <a:latin typeface="Inter"/>
              </a:rPr>
            </a:br>
            <a:endParaRPr lang="en-US" b="0" i="0" dirty="0">
              <a:effectLst/>
              <a:latin typeface="Inter"/>
            </a:endParaRP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Olist eCommerce-Analytics</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3" name="Content Placeholder 2">
            <a:extLst>
              <a:ext uri="{FF2B5EF4-FFF2-40B4-BE49-F238E27FC236}">
                <a16:creationId xmlns:a16="http://schemas.microsoft.com/office/drawing/2014/main" id="{C0730AAB-231F-568C-21A0-2E85E524ABBD}"/>
              </a:ext>
            </a:extLst>
          </p:cNvPr>
          <p:cNvSpPr>
            <a:spLocks noGrp="1"/>
          </p:cNvSpPr>
          <p:nvPr>
            <p:ph idx="1"/>
          </p:nvPr>
        </p:nvSpPr>
        <p:spPr>
          <a:xfrm>
            <a:off x="550862" y="1290271"/>
            <a:ext cx="11090274" cy="543339"/>
          </a:xfrm>
        </p:spPr>
        <p:txBody>
          <a:bodyPr numCol="1"/>
          <a:lstStyle/>
          <a:p>
            <a:pPr>
              <a:buFont typeface="Wingdings" panose="05000000000000000000" pitchFamily="2" charset="2"/>
              <a:buChar char="q"/>
            </a:pPr>
            <a:r>
              <a:rPr lang="en-US" sz="1800" dirty="0"/>
              <a:t> </a:t>
            </a:r>
            <a:r>
              <a:rPr lang="en-US" sz="1600" dirty="0"/>
              <a:t>The dataset only includes data for Q3 and Q4 2016, so the new customer count is very low, but after that there is significant customer growth in 2017 and 2018</a:t>
            </a:r>
            <a:endParaRPr lang="en-US" sz="1800" dirty="0"/>
          </a:p>
          <a:p>
            <a:endParaRPr lang="en-US" sz="1800" dirty="0"/>
          </a:p>
        </p:txBody>
      </p:sp>
      <p:pic>
        <p:nvPicPr>
          <p:cNvPr id="10" name="Picture 9">
            <a:extLst>
              <a:ext uri="{FF2B5EF4-FFF2-40B4-BE49-F238E27FC236}">
                <a16:creationId xmlns:a16="http://schemas.microsoft.com/office/drawing/2014/main" id="{B12060F4-D8A2-5016-6CC4-0C04A47141D4}"/>
              </a:ext>
            </a:extLst>
          </p:cNvPr>
          <p:cNvPicPr>
            <a:picLocks noChangeAspect="1"/>
          </p:cNvPicPr>
          <p:nvPr/>
        </p:nvPicPr>
        <p:blipFill>
          <a:blip r:embed="rId2"/>
          <a:stretch>
            <a:fillRect/>
          </a:stretch>
        </p:blipFill>
        <p:spPr>
          <a:xfrm>
            <a:off x="752873" y="1946237"/>
            <a:ext cx="10888263" cy="4242528"/>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444845" y="350788"/>
            <a:ext cx="11091600" cy="605835"/>
          </a:xfrm>
        </p:spPr>
        <p:txBody>
          <a:bodyPr/>
          <a:lstStyle/>
          <a:p>
            <a:r>
              <a:rPr lang="en-US" sz="4000" dirty="0"/>
              <a:t>Year/month wise new customer registration</a:t>
            </a:r>
            <a:br>
              <a:rPr lang="en-US" sz="1400" b="1" i="0" dirty="0">
                <a:solidFill>
                  <a:srgbClr val="000000"/>
                </a:solidFill>
                <a:effectLst/>
                <a:latin typeface="Helvetica Neue"/>
              </a:rPr>
            </a:br>
            <a:br>
              <a:rPr lang="en-US" sz="4000" dirty="0"/>
            </a:br>
            <a:endParaRPr lang="en-US" sz="4000" dirty="0"/>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Olist eCommerce-Analytics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6" name="Picture 5">
            <a:extLst>
              <a:ext uri="{FF2B5EF4-FFF2-40B4-BE49-F238E27FC236}">
                <a16:creationId xmlns:a16="http://schemas.microsoft.com/office/drawing/2014/main" id="{B8BE5453-DAFA-90DF-28A5-F4B5FAF58DD5}"/>
              </a:ext>
            </a:extLst>
          </p:cNvPr>
          <p:cNvPicPr>
            <a:picLocks noChangeAspect="1"/>
          </p:cNvPicPr>
          <p:nvPr/>
        </p:nvPicPr>
        <p:blipFill>
          <a:blip r:embed="rId2"/>
          <a:stretch>
            <a:fillRect/>
          </a:stretch>
        </p:blipFill>
        <p:spPr>
          <a:xfrm>
            <a:off x="165652" y="1602954"/>
            <a:ext cx="11860696" cy="4825423"/>
          </a:xfrm>
          <a:prstGeom prst="rect">
            <a:avLst/>
          </a:prstGeom>
        </p:spPr>
      </p:pic>
      <p:sp>
        <p:nvSpPr>
          <p:cNvPr id="7" name="TextBox 6">
            <a:extLst>
              <a:ext uri="{FF2B5EF4-FFF2-40B4-BE49-F238E27FC236}">
                <a16:creationId xmlns:a16="http://schemas.microsoft.com/office/drawing/2014/main" id="{5ED7DF33-487D-5DAD-BB26-FCB560769744}"/>
              </a:ext>
            </a:extLst>
          </p:cNvPr>
          <p:cNvSpPr txBox="1"/>
          <p:nvPr/>
        </p:nvSpPr>
        <p:spPr>
          <a:xfrm>
            <a:off x="550863" y="956623"/>
            <a:ext cx="1119629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is a linear growth and steep increase from the 3</a:t>
            </a:r>
            <a:r>
              <a:rPr lang="en-US" baseline="30000" dirty="0"/>
              <a:t>rd</a:t>
            </a:r>
            <a:r>
              <a:rPr lang="en-US" dirty="0"/>
              <a:t> quarter of 2017</a:t>
            </a:r>
          </a:p>
          <a:p>
            <a:pPr marL="285750" indent="-285750">
              <a:buFont typeface="Arial" panose="020B0604020202020204" pitchFamily="34" charset="0"/>
              <a:buChar char="•"/>
            </a:pPr>
            <a:r>
              <a:rPr lang="en-US" dirty="0"/>
              <a:t>On an average near about 6000 new customers were being registered every month</a:t>
            </a:r>
          </a:p>
        </p:txBody>
      </p:sp>
    </p:spTree>
    <p:extLst>
      <p:ext uri="{BB962C8B-B14F-4D97-AF65-F5344CB8AC3E}">
        <p14:creationId xmlns:p14="http://schemas.microsoft.com/office/powerpoint/2010/main" val="24969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4D85DC-53CE-D4D2-8E23-700922AD336E}"/>
              </a:ext>
            </a:extLst>
          </p:cNvPr>
          <p:cNvSpPr>
            <a:spLocks noGrp="1"/>
          </p:cNvSpPr>
          <p:nvPr>
            <p:ph type="dt" sz="half" idx="10"/>
          </p:nvPr>
        </p:nvSpPr>
        <p:spPr/>
        <p:txBody>
          <a:bodyPr/>
          <a:lstStyle/>
          <a:p>
            <a:r>
              <a:rPr lang="en-US" dirty="0"/>
              <a:t>Friday, March 24, 2023</a:t>
            </a:r>
          </a:p>
        </p:txBody>
      </p:sp>
      <p:sp>
        <p:nvSpPr>
          <p:cNvPr id="5" name="Footer Placeholder 4">
            <a:extLst>
              <a:ext uri="{FF2B5EF4-FFF2-40B4-BE49-F238E27FC236}">
                <a16:creationId xmlns:a16="http://schemas.microsoft.com/office/drawing/2014/main" id="{E106190A-8D6C-F11F-8A8A-5891D75C6296}"/>
              </a:ext>
            </a:extLst>
          </p:cNvPr>
          <p:cNvSpPr>
            <a:spLocks noGrp="1"/>
          </p:cNvSpPr>
          <p:nvPr>
            <p:ph type="ftr" sz="quarter" idx="11"/>
          </p:nvPr>
        </p:nvSpPr>
        <p:spPr/>
        <p:txBody>
          <a:bodyPr/>
          <a:lstStyle/>
          <a:p>
            <a:r>
              <a:rPr lang="en-US" dirty="0"/>
              <a:t>Olist eCommerce-Analytics</a:t>
            </a:r>
          </a:p>
        </p:txBody>
      </p:sp>
      <p:sp>
        <p:nvSpPr>
          <p:cNvPr id="6" name="Slide Number Placeholder 5">
            <a:extLst>
              <a:ext uri="{FF2B5EF4-FFF2-40B4-BE49-F238E27FC236}">
                <a16:creationId xmlns:a16="http://schemas.microsoft.com/office/drawing/2014/main" id="{FAB626B1-3ADD-F2BF-B92C-4A0E8D1A62D4}"/>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8" name="Picture 7">
            <a:extLst>
              <a:ext uri="{FF2B5EF4-FFF2-40B4-BE49-F238E27FC236}">
                <a16:creationId xmlns:a16="http://schemas.microsoft.com/office/drawing/2014/main" id="{E2A00445-C490-69EE-85D7-EB343C5BB27C}"/>
              </a:ext>
            </a:extLst>
          </p:cNvPr>
          <p:cNvPicPr>
            <a:picLocks noChangeAspect="1"/>
          </p:cNvPicPr>
          <p:nvPr/>
        </p:nvPicPr>
        <p:blipFill>
          <a:blip r:embed="rId3"/>
          <a:stretch>
            <a:fillRect/>
          </a:stretch>
        </p:blipFill>
        <p:spPr>
          <a:xfrm>
            <a:off x="115717" y="-1"/>
            <a:ext cx="8381170" cy="2264897"/>
          </a:xfrm>
          <a:prstGeom prst="rect">
            <a:avLst/>
          </a:prstGeom>
        </p:spPr>
      </p:pic>
      <p:pic>
        <p:nvPicPr>
          <p:cNvPr id="10" name="Picture 9">
            <a:extLst>
              <a:ext uri="{FF2B5EF4-FFF2-40B4-BE49-F238E27FC236}">
                <a16:creationId xmlns:a16="http://schemas.microsoft.com/office/drawing/2014/main" id="{01D98C0E-39C6-1513-0D41-B2DDE7C96101}"/>
              </a:ext>
            </a:extLst>
          </p:cNvPr>
          <p:cNvPicPr>
            <a:picLocks noChangeAspect="1"/>
          </p:cNvPicPr>
          <p:nvPr/>
        </p:nvPicPr>
        <p:blipFill>
          <a:blip r:embed="rId4"/>
          <a:stretch>
            <a:fillRect/>
          </a:stretch>
        </p:blipFill>
        <p:spPr>
          <a:xfrm>
            <a:off x="1741365" y="4157063"/>
            <a:ext cx="10450635" cy="2264897"/>
          </a:xfrm>
          <a:prstGeom prst="rect">
            <a:avLst/>
          </a:prstGeom>
        </p:spPr>
      </p:pic>
      <p:pic>
        <p:nvPicPr>
          <p:cNvPr id="12" name="Picture 11">
            <a:extLst>
              <a:ext uri="{FF2B5EF4-FFF2-40B4-BE49-F238E27FC236}">
                <a16:creationId xmlns:a16="http://schemas.microsoft.com/office/drawing/2014/main" id="{C9FB053C-A7F8-8632-1530-B53372F46B82}"/>
              </a:ext>
            </a:extLst>
          </p:cNvPr>
          <p:cNvPicPr>
            <a:picLocks noChangeAspect="1"/>
          </p:cNvPicPr>
          <p:nvPr/>
        </p:nvPicPr>
        <p:blipFill>
          <a:blip r:embed="rId5"/>
          <a:stretch>
            <a:fillRect/>
          </a:stretch>
        </p:blipFill>
        <p:spPr>
          <a:xfrm>
            <a:off x="1002823" y="2226180"/>
            <a:ext cx="9902643" cy="1969599"/>
          </a:xfrm>
          <a:prstGeom prst="rect">
            <a:avLst/>
          </a:prstGeom>
        </p:spPr>
      </p:pic>
    </p:spTree>
    <p:extLst>
      <p:ext uri="{BB962C8B-B14F-4D97-AF65-F5344CB8AC3E}">
        <p14:creationId xmlns:p14="http://schemas.microsoft.com/office/powerpoint/2010/main" val="423249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dirty="0"/>
              <a:t>Friday, March 24, 2023</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dirty="0"/>
              <a:t>Olist eCommerce-Analytics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10" name="TextBox 9">
            <a:extLst>
              <a:ext uri="{FF2B5EF4-FFF2-40B4-BE49-F238E27FC236}">
                <a16:creationId xmlns:a16="http://schemas.microsoft.com/office/drawing/2014/main" id="{7B635CF9-D900-9400-352F-6012070AAEFC}"/>
              </a:ext>
            </a:extLst>
          </p:cNvPr>
          <p:cNvSpPr txBox="1"/>
          <p:nvPr/>
        </p:nvSpPr>
        <p:spPr>
          <a:xfrm>
            <a:off x="386740" y="350788"/>
            <a:ext cx="10564837" cy="646331"/>
          </a:xfrm>
          <a:prstGeom prst="rect">
            <a:avLst/>
          </a:prstGeom>
          <a:noFill/>
        </p:spPr>
        <p:txBody>
          <a:bodyPr wrap="square" rtlCol="0">
            <a:spAutoFit/>
          </a:bodyPr>
          <a:lstStyle/>
          <a:p>
            <a:r>
              <a:rPr lang="en-US" sz="3600" dirty="0">
                <a:solidFill>
                  <a:schemeClr val="bg2">
                    <a:lumMod val="90000"/>
                    <a:lumOff val="10000"/>
                  </a:schemeClr>
                </a:solidFill>
              </a:rPr>
              <a:t>Galvanization</a:t>
            </a:r>
            <a:r>
              <a:rPr lang="en-US" sz="3600" dirty="0">
                <a:solidFill>
                  <a:schemeClr val="bg2"/>
                </a:solidFill>
              </a:rPr>
              <a:t> by Product Categories</a:t>
            </a:r>
          </a:p>
        </p:txBody>
      </p:sp>
      <p:pic>
        <p:nvPicPr>
          <p:cNvPr id="12" name="Picture 11">
            <a:extLst>
              <a:ext uri="{FF2B5EF4-FFF2-40B4-BE49-F238E27FC236}">
                <a16:creationId xmlns:a16="http://schemas.microsoft.com/office/drawing/2014/main" id="{80789DB7-3209-70B6-9BB7-1841B85F4AA7}"/>
              </a:ext>
            </a:extLst>
          </p:cNvPr>
          <p:cNvPicPr>
            <a:picLocks noChangeAspect="1"/>
          </p:cNvPicPr>
          <p:nvPr/>
        </p:nvPicPr>
        <p:blipFill>
          <a:blip r:embed="rId2"/>
          <a:stretch>
            <a:fillRect/>
          </a:stretch>
        </p:blipFill>
        <p:spPr>
          <a:xfrm>
            <a:off x="657561" y="1111570"/>
            <a:ext cx="10983575" cy="5395641"/>
          </a:xfrm>
          <a:prstGeom prst="rect">
            <a:avLst/>
          </a:prstGeom>
        </p:spPr>
      </p:pic>
    </p:spTree>
    <p:extLst>
      <p:ext uri="{BB962C8B-B14F-4D97-AF65-F5344CB8AC3E}">
        <p14:creationId xmlns:p14="http://schemas.microsoft.com/office/powerpoint/2010/main" val="395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C2EA6CF-D5AB-85CE-B8A6-5005EBDA6B92}"/>
              </a:ext>
            </a:extLst>
          </p:cNvPr>
          <p:cNvSpPr>
            <a:spLocks noGrp="1"/>
          </p:cNvSpPr>
          <p:nvPr>
            <p:ph type="dt" sz="half" idx="10"/>
          </p:nvPr>
        </p:nvSpPr>
        <p:spPr/>
        <p:txBody>
          <a:bodyPr/>
          <a:lstStyle/>
          <a:p>
            <a:r>
              <a:rPr lang="en-US" dirty="0"/>
              <a:t>Friday, March 24, 2023</a:t>
            </a:r>
          </a:p>
        </p:txBody>
      </p:sp>
      <p:sp>
        <p:nvSpPr>
          <p:cNvPr id="6" name="Footer Placeholder 5">
            <a:extLst>
              <a:ext uri="{FF2B5EF4-FFF2-40B4-BE49-F238E27FC236}">
                <a16:creationId xmlns:a16="http://schemas.microsoft.com/office/drawing/2014/main" id="{E1361E9B-82D1-FAAE-58E0-8BA521DCF25D}"/>
              </a:ext>
            </a:extLst>
          </p:cNvPr>
          <p:cNvSpPr>
            <a:spLocks noGrp="1"/>
          </p:cNvSpPr>
          <p:nvPr>
            <p:ph type="ftr" sz="quarter" idx="11"/>
          </p:nvPr>
        </p:nvSpPr>
        <p:spPr/>
        <p:txBody>
          <a:bodyPr/>
          <a:lstStyle/>
          <a:p>
            <a:r>
              <a:rPr lang="en-US" dirty="0"/>
              <a:t>Olist eCommerce-Analytics</a:t>
            </a:r>
          </a:p>
        </p:txBody>
      </p:sp>
      <p:sp>
        <p:nvSpPr>
          <p:cNvPr id="7" name="Slide Number Placeholder 6">
            <a:extLst>
              <a:ext uri="{FF2B5EF4-FFF2-40B4-BE49-F238E27FC236}">
                <a16:creationId xmlns:a16="http://schemas.microsoft.com/office/drawing/2014/main" id="{713305EC-A0F1-FF39-952C-5E2F7FB85A8A}"/>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8" name="TextBox 7">
            <a:extLst>
              <a:ext uri="{FF2B5EF4-FFF2-40B4-BE49-F238E27FC236}">
                <a16:creationId xmlns:a16="http://schemas.microsoft.com/office/drawing/2014/main" id="{3AAAAAA8-2E5D-A552-96AA-DC1FB7AEB80C}"/>
              </a:ext>
            </a:extLst>
          </p:cNvPr>
          <p:cNvSpPr txBox="1"/>
          <p:nvPr/>
        </p:nvSpPr>
        <p:spPr>
          <a:xfrm>
            <a:off x="550863" y="379828"/>
            <a:ext cx="10267192" cy="923330"/>
          </a:xfrm>
          <a:prstGeom prst="rect">
            <a:avLst/>
          </a:prstGeom>
          <a:noFill/>
        </p:spPr>
        <p:txBody>
          <a:bodyPr wrap="square" rtlCol="0">
            <a:spAutoFit/>
          </a:bodyPr>
          <a:lstStyle/>
          <a:p>
            <a:r>
              <a:rPr lang="en-US" sz="3600" b="1" i="0" dirty="0">
                <a:solidFill>
                  <a:srgbClr val="000000"/>
                </a:solidFill>
                <a:effectLst/>
                <a:latin typeface="Helvetica Neue"/>
              </a:rPr>
              <a:t>Product categories purchased per month</a:t>
            </a:r>
          </a:p>
          <a:p>
            <a:endParaRPr lang="en-US" dirty="0"/>
          </a:p>
        </p:txBody>
      </p:sp>
      <p:pic>
        <p:nvPicPr>
          <p:cNvPr id="12" name="Picture 11">
            <a:extLst>
              <a:ext uri="{FF2B5EF4-FFF2-40B4-BE49-F238E27FC236}">
                <a16:creationId xmlns:a16="http://schemas.microsoft.com/office/drawing/2014/main" id="{7A64F7AD-7757-C33C-68CE-CB1D4A0888AE}"/>
              </a:ext>
            </a:extLst>
          </p:cNvPr>
          <p:cNvPicPr>
            <a:picLocks noChangeAspect="1"/>
          </p:cNvPicPr>
          <p:nvPr/>
        </p:nvPicPr>
        <p:blipFill>
          <a:blip r:embed="rId2"/>
          <a:stretch>
            <a:fillRect/>
          </a:stretch>
        </p:blipFill>
        <p:spPr>
          <a:xfrm>
            <a:off x="0" y="1145154"/>
            <a:ext cx="5486400" cy="2768669"/>
          </a:xfrm>
          <a:prstGeom prst="rect">
            <a:avLst/>
          </a:prstGeom>
        </p:spPr>
      </p:pic>
      <p:pic>
        <p:nvPicPr>
          <p:cNvPr id="14" name="Picture 13">
            <a:extLst>
              <a:ext uri="{FF2B5EF4-FFF2-40B4-BE49-F238E27FC236}">
                <a16:creationId xmlns:a16="http://schemas.microsoft.com/office/drawing/2014/main" id="{C3631245-0CED-1E50-94DE-9623221E9267}"/>
              </a:ext>
            </a:extLst>
          </p:cNvPr>
          <p:cNvPicPr>
            <a:picLocks noChangeAspect="1"/>
          </p:cNvPicPr>
          <p:nvPr/>
        </p:nvPicPr>
        <p:blipFill>
          <a:blip r:embed="rId3"/>
          <a:stretch>
            <a:fillRect/>
          </a:stretch>
        </p:blipFill>
        <p:spPr>
          <a:xfrm>
            <a:off x="5641145" y="1145154"/>
            <a:ext cx="6550855" cy="2768669"/>
          </a:xfrm>
          <a:prstGeom prst="rect">
            <a:avLst/>
          </a:prstGeom>
        </p:spPr>
      </p:pic>
      <p:pic>
        <p:nvPicPr>
          <p:cNvPr id="16" name="Picture 15">
            <a:extLst>
              <a:ext uri="{FF2B5EF4-FFF2-40B4-BE49-F238E27FC236}">
                <a16:creationId xmlns:a16="http://schemas.microsoft.com/office/drawing/2014/main" id="{260F2A05-33DF-D670-38AB-59BC14383711}"/>
              </a:ext>
            </a:extLst>
          </p:cNvPr>
          <p:cNvPicPr>
            <a:picLocks noChangeAspect="1"/>
          </p:cNvPicPr>
          <p:nvPr/>
        </p:nvPicPr>
        <p:blipFill>
          <a:blip r:embed="rId4"/>
          <a:stretch>
            <a:fillRect/>
          </a:stretch>
        </p:blipFill>
        <p:spPr>
          <a:xfrm>
            <a:off x="1865313" y="3965636"/>
            <a:ext cx="7374939" cy="2593389"/>
          </a:xfrm>
          <a:prstGeom prst="rect">
            <a:avLst/>
          </a:prstGeom>
        </p:spPr>
      </p:pic>
    </p:spTree>
    <p:extLst>
      <p:ext uri="{BB962C8B-B14F-4D97-AF65-F5344CB8AC3E}">
        <p14:creationId xmlns:p14="http://schemas.microsoft.com/office/powerpoint/2010/main" val="330551302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1110</TotalTime>
  <Words>845</Words>
  <Application>Microsoft Office PowerPoint</Application>
  <PresentationFormat>Widescreen</PresentationFormat>
  <Paragraphs>169</Paragraphs>
  <Slides>26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Gill Sans MT</vt:lpstr>
      <vt:lpstr>Helvetica Neue</vt:lpstr>
      <vt:lpstr>Inter</vt:lpstr>
      <vt:lpstr>Walbaum Display</vt:lpstr>
      <vt:lpstr>Wingdings</vt:lpstr>
      <vt:lpstr>zeitung</vt:lpstr>
      <vt:lpstr>3DFloatVTI</vt:lpstr>
      <vt:lpstr>Olist eCommerce-Analytics</vt:lpstr>
      <vt:lpstr>Olist a Brazilian e-commerce </vt:lpstr>
      <vt:lpstr>Introduction</vt:lpstr>
      <vt:lpstr>Data Schema</vt:lpstr>
      <vt:lpstr>Cohort Analysis </vt:lpstr>
      <vt:lpstr>Year/month wise new customer registration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Olist eCommerce-Analytics</dc:title>
  <dc:creator>sneha sarkar</dc:creator>
  <cp:lastModifiedBy>sneha sarkar</cp:lastModifiedBy>
  <cp:revision>2</cp:revision>
  <dcterms:created xsi:type="dcterms:W3CDTF">2023-03-21T15:15:39Z</dcterms:created>
  <dcterms:modified xsi:type="dcterms:W3CDTF">2023-03-22T09:46:34Z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